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19"/>
  </p:notesMasterIdLst>
  <p:handoutMasterIdLst>
    <p:handoutMasterId r:id="rId120"/>
  </p:handoutMasterIdLst>
  <p:sldIdLst>
    <p:sldId id="258" r:id="rId2"/>
    <p:sldId id="288" r:id="rId3"/>
    <p:sldId id="282" r:id="rId4"/>
    <p:sldId id="283" r:id="rId5"/>
    <p:sldId id="284" r:id="rId6"/>
    <p:sldId id="285" r:id="rId7"/>
    <p:sldId id="286" r:id="rId8"/>
    <p:sldId id="287" r:id="rId9"/>
    <p:sldId id="362"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97"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 id="319" r:id="rId42"/>
    <p:sldId id="320" r:id="rId43"/>
    <p:sldId id="321" r:id="rId44"/>
    <p:sldId id="322" r:id="rId45"/>
    <p:sldId id="323" r:id="rId46"/>
    <p:sldId id="324" r:id="rId47"/>
    <p:sldId id="325" r:id="rId48"/>
    <p:sldId id="326" r:id="rId49"/>
    <p:sldId id="327" r:id="rId50"/>
    <p:sldId id="328" r:id="rId51"/>
    <p:sldId id="329" r:id="rId52"/>
    <p:sldId id="330" r:id="rId53"/>
    <p:sldId id="331" r:id="rId54"/>
    <p:sldId id="332" r:id="rId55"/>
    <p:sldId id="333" r:id="rId56"/>
    <p:sldId id="334" r:id="rId57"/>
    <p:sldId id="335" r:id="rId58"/>
    <p:sldId id="336" r:id="rId59"/>
    <p:sldId id="337" r:id="rId60"/>
    <p:sldId id="338" r:id="rId61"/>
    <p:sldId id="339" r:id="rId62"/>
    <p:sldId id="340" r:id="rId63"/>
    <p:sldId id="341" r:id="rId64"/>
    <p:sldId id="342" r:id="rId65"/>
    <p:sldId id="343" r:id="rId66"/>
    <p:sldId id="344" r:id="rId67"/>
    <p:sldId id="345" r:id="rId68"/>
    <p:sldId id="346" r:id="rId69"/>
    <p:sldId id="347" r:id="rId70"/>
    <p:sldId id="348" r:id="rId71"/>
    <p:sldId id="349" r:id="rId72"/>
    <p:sldId id="350" r:id="rId73"/>
    <p:sldId id="351" r:id="rId74"/>
    <p:sldId id="352" r:id="rId75"/>
    <p:sldId id="353" r:id="rId76"/>
    <p:sldId id="354" r:id="rId77"/>
    <p:sldId id="355" r:id="rId78"/>
    <p:sldId id="356" r:id="rId79"/>
    <p:sldId id="357" r:id="rId80"/>
    <p:sldId id="358" r:id="rId81"/>
    <p:sldId id="359" r:id="rId82"/>
    <p:sldId id="360" r:id="rId83"/>
    <p:sldId id="363" r:id="rId84"/>
    <p:sldId id="364" r:id="rId85"/>
    <p:sldId id="365" r:id="rId86"/>
    <p:sldId id="366" r:id="rId87"/>
    <p:sldId id="367" r:id="rId88"/>
    <p:sldId id="368" r:id="rId89"/>
    <p:sldId id="369" r:id="rId90"/>
    <p:sldId id="370" r:id="rId91"/>
    <p:sldId id="371" r:id="rId92"/>
    <p:sldId id="372" r:id="rId93"/>
    <p:sldId id="373" r:id="rId94"/>
    <p:sldId id="374" r:id="rId95"/>
    <p:sldId id="375" r:id="rId96"/>
    <p:sldId id="376" r:id="rId97"/>
    <p:sldId id="377" r:id="rId98"/>
    <p:sldId id="378" r:id="rId99"/>
    <p:sldId id="379" r:id="rId100"/>
    <p:sldId id="380" r:id="rId101"/>
    <p:sldId id="381" r:id="rId102"/>
    <p:sldId id="382" r:id="rId103"/>
    <p:sldId id="383" r:id="rId104"/>
    <p:sldId id="384" r:id="rId105"/>
    <p:sldId id="385" r:id="rId106"/>
    <p:sldId id="386" r:id="rId107"/>
    <p:sldId id="387" r:id="rId108"/>
    <p:sldId id="388" r:id="rId109"/>
    <p:sldId id="389" r:id="rId110"/>
    <p:sldId id="390" r:id="rId111"/>
    <p:sldId id="391" r:id="rId112"/>
    <p:sldId id="392" r:id="rId113"/>
    <p:sldId id="393" r:id="rId114"/>
    <p:sldId id="394" r:id="rId115"/>
    <p:sldId id="395" r:id="rId116"/>
    <p:sldId id="396" r:id="rId117"/>
    <p:sldId id="361" r:id="rId1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A39A"/>
    <a:srgbClr val="F1BE48"/>
    <a:srgbClr val="6E6259"/>
    <a:srgbClr val="010000"/>
    <a:srgbClr val="C8102E"/>
    <a:srgbClr val="7A6E67"/>
    <a:srgbClr val="F2BF49"/>
    <a:srgbClr val="ADA07A"/>
    <a:srgbClr val="CE11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2D0177-BEB2-4D82-B9CC-7CE8BFE8011E}" v="8" dt="2025-09-15T20:14:27.799"/>
    <p1510:client id="{E6615C6E-0E38-48E7-84C9-1E3A2DF17DC2}" v="15" dt="2025-09-15T19:59:30.8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45" autoAdjust="0"/>
    <p:restoredTop sz="88391" autoAdjust="0"/>
  </p:normalViewPr>
  <p:slideViewPr>
    <p:cSldViewPr>
      <p:cViewPr varScale="1">
        <p:scale>
          <a:sx n="112" d="100"/>
          <a:sy n="112" d="100"/>
        </p:scale>
        <p:origin x="90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notesMaster" Target="notesMasters/notesMaster1.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handoutMaster" Target="handoutMasters/handoutMaster1.xml"/><Relationship Id="rId125"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 Yunyi [E CPE]" userId="7df35fcf-ab21-4780-aba3-023042ccffe1" providerId="ADAL" clId="{822D0177-BEB2-4D82-B9CC-7CE8BFE8011E}"/>
    <pc:docChg chg="undo custSel addSld delSld modSld">
      <pc:chgData name="Li, Yunyi [E CPE]" userId="7df35fcf-ab21-4780-aba3-023042ccffe1" providerId="ADAL" clId="{822D0177-BEB2-4D82-B9CC-7CE8BFE8011E}" dt="2025-09-15T20:14:31.961" v="42" actId="20577"/>
      <pc:docMkLst>
        <pc:docMk/>
      </pc:docMkLst>
      <pc:sldChg chg="modSp mod">
        <pc:chgData name="Li, Yunyi [E CPE]" userId="7df35fcf-ab21-4780-aba3-023042ccffe1" providerId="ADAL" clId="{822D0177-BEB2-4D82-B9CC-7CE8BFE8011E}" dt="2025-09-15T20:14:31.961" v="42" actId="20577"/>
        <pc:sldMkLst>
          <pc:docMk/>
          <pc:sldMk cId="873354227" sldId="258"/>
        </pc:sldMkLst>
        <pc:spChg chg="mod">
          <ac:chgData name="Li, Yunyi [E CPE]" userId="7df35fcf-ab21-4780-aba3-023042ccffe1" providerId="ADAL" clId="{822D0177-BEB2-4D82-B9CC-7CE8BFE8011E}" dt="2025-09-15T20:14:31.961" v="42" actId="20577"/>
          <ac:spMkLst>
            <pc:docMk/>
            <pc:sldMk cId="873354227" sldId="258"/>
            <ac:spMk id="2" creationId="{00000000-0000-0000-0000-000000000000}"/>
          </ac:spMkLst>
        </pc:spChg>
      </pc:sldChg>
      <pc:sldChg chg="add del">
        <pc:chgData name="Li, Yunyi [E CPE]" userId="7df35fcf-ab21-4780-aba3-023042ccffe1" providerId="ADAL" clId="{822D0177-BEB2-4D82-B9CC-7CE8BFE8011E}" dt="2025-09-15T20:04:37.077" v="20" actId="47"/>
        <pc:sldMkLst>
          <pc:docMk/>
          <pc:sldMk cId="1704994743" sldId="274"/>
        </pc:sldMkLst>
      </pc:sldChg>
      <pc:sldChg chg="del">
        <pc:chgData name="Li, Yunyi [E CPE]" userId="7df35fcf-ab21-4780-aba3-023042ccffe1" providerId="ADAL" clId="{822D0177-BEB2-4D82-B9CC-7CE8BFE8011E}" dt="2025-09-15T20:03:58.505" v="0" actId="47"/>
        <pc:sldMkLst>
          <pc:docMk/>
          <pc:sldMk cId="836101641" sldId="275"/>
        </pc:sldMkLst>
      </pc:sldChg>
      <pc:sldChg chg="del">
        <pc:chgData name="Li, Yunyi [E CPE]" userId="7df35fcf-ab21-4780-aba3-023042ccffe1" providerId="ADAL" clId="{822D0177-BEB2-4D82-B9CC-7CE8BFE8011E}" dt="2025-09-15T20:03:58.505" v="0" actId="47"/>
        <pc:sldMkLst>
          <pc:docMk/>
          <pc:sldMk cId="1384170203" sldId="276"/>
        </pc:sldMkLst>
      </pc:sldChg>
      <pc:sldChg chg="del">
        <pc:chgData name="Li, Yunyi [E CPE]" userId="7df35fcf-ab21-4780-aba3-023042ccffe1" providerId="ADAL" clId="{822D0177-BEB2-4D82-B9CC-7CE8BFE8011E}" dt="2025-09-15T20:03:58.505" v="0" actId="47"/>
        <pc:sldMkLst>
          <pc:docMk/>
          <pc:sldMk cId="4162788511" sldId="277"/>
        </pc:sldMkLst>
      </pc:sldChg>
      <pc:sldChg chg="del">
        <pc:chgData name="Li, Yunyi [E CPE]" userId="7df35fcf-ab21-4780-aba3-023042ccffe1" providerId="ADAL" clId="{822D0177-BEB2-4D82-B9CC-7CE8BFE8011E}" dt="2025-09-15T20:03:58.505" v="0" actId="47"/>
        <pc:sldMkLst>
          <pc:docMk/>
          <pc:sldMk cId="2651000627" sldId="278"/>
        </pc:sldMkLst>
      </pc:sldChg>
      <pc:sldChg chg="del">
        <pc:chgData name="Li, Yunyi [E CPE]" userId="7df35fcf-ab21-4780-aba3-023042ccffe1" providerId="ADAL" clId="{822D0177-BEB2-4D82-B9CC-7CE8BFE8011E}" dt="2025-09-15T20:03:58.505" v="0" actId="47"/>
        <pc:sldMkLst>
          <pc:docMk/>
          <pc:sldMk cId="3319040233" sldId="279"/>
        </pc:sldMkLst>
      </pc:sldChg>
      <pc:sldChg chg="del">
        <pc:chgData name="Li, Yunyi [E CPE]" userId="7df35fcf-ab21-4780-aba3-023042ccffe1" providerId="ADAL" clId="{822D0177-BEB2-4D82-B9CC-7CE8BFE8011E}" dt="2025-09-15T20:03:58.505" v="0" actId="47"/>
        <pc:sldMkLst>
          <pc:docMk/>
          <pc:sldMk cId="485729471" sldId="280"/>
        </pc:sldMkLst>
      </pc:sldChg>
      <pc:sldChg chg="del">
        <pc:chgData name="Li, Yunyi [E CPE]" userId="7df35fcf-ab21-4780-aba3-023042ccffe1" providerId="ADAL" clId="{822D0177-BEB2-4D82-B9CC-7CE8BFE8011E}" dt="2025-09-15T20:03:58.505" v="0" actId="47"/>
        <pc:sldMkLst>
          <pc:docMk/>
          <pc:sldMk cId="3568326449" sldId="281"/>
        </pc:sldMkLst>
      </pc:sldChg>
      <pc:sldChg chg="add">
        <pc:chgData name="Li, Yunyi [E CPE]" userId="7df35fcf-ab21-4780-aba3-023042ccffe1" providerId="ADAL" clId="{822D0177-BEB2-4D82-B9CC-7CE8BFE8011E}" dt="2025-09-15T20:04:00.404" v="1"/>
        <pc:sldMkLst>
          <pc:docMk/>
          <pc:sldMk cId="2415670468" sldId="282"/>
        </pc:sldMkLst>
      </pc:sldChg>
      <pc:sldChg chg="del">
        <pc:chgData name="Li, Yunyi [E CPE]" userId="7df35fcf-ab21-4780-aba3-023042ccffe1" providerId="ADAL" clId="{822D0177-BEB2-4D82-B9CC-7CE8BFE8011E}" dt="2025-09-15T20:03:58.505" v="0" actId="47"/>
        <pc:sldMkLst>
          <pc:docMk/>
          <pc:sldMk cId="3575010479" sldId="282"/>
        </pc:sldMkLst>
      </pc:sldChg>
      <pc:sldChg chg="add">
        <pc:chgData name="Li, Yunyi [E CPE]" userId="7df35fcf-ab21-4780-aba3-023042ccffe1" providerId="ADAL" clId="{822D0177-BEB2-4D82-B9CC-7CE8BFE8011E}" dt="2025-09-15T20:04:00.404" v="1"/>
        <pc:sldMkLst>
          <pc:docMk/>
          <pc:sldMk cId="3023866187" sldId="283"/>
        </pc:sldMkLst>
      </pc:sldChg>
      <pc:sldChg chg="del">
        <pc:chgData name="Li, Yunyi [E CPE]" userId="7df35fcf-ab21-4780-aba3-023042ccffe1" providerId="ADAL" clId="{822D0177-BEB2-4D82-B9CC-7CE8BFE8011E}" dt="2025-09-15T20:03:58.505" v="0" actId="47"/>
        <pc:sldMkLst>
          <pc:docMk/>
          <pc:sldMk cId="3737042823" sldId="283"/>
        </pc:sldMkLst>
      </pc:sldChg>
      <pc:sldChg chg="add">
        <pc:chgData name="Li, Yunyi [E CPE]" userId="7df35fcf-ab21-4780-aba3-023042ccffe1" providerId="ADAL" clId="{822D0177-BEB2-4D82-B9CC-7CE8BFE8011E}" dt="2025-09-15T20:04:00.404" v="1"/>
        <pc:sldMkLst>
          <pc:docMk/>
          <pc:sldMk cId="200360318" sldId="284"/>
        </pc:sldMkLst>
      </pc:sldChg>
      <pc:sldChg chg="del">
        <pc:chgData name="Li, Yunyi [E CPE]" userId="7df35fcf-ab21-4780-aba3-023042ccffe1" providerId="ADAL" clId="{822D0177-BEB2-4D82-B9CC-7CE8BFE8011E}" dt="2025-09-15T20:03:58.505" v="0" actId="47"/>
        <pc:sldMkLst>
          <pc:docMk/>
          <pc:sldMk cId="2798086764" sldId="284"/>
        </pc:sldMkLst>
      </pc:sldChg>
      <pc:sldChg chg="del">
        <pc:chgData name="Li, Yunyi [E CPE]" userId="7df35fcf-ab21-4780-aba3-023042ccffe1" providerId="ADAL" clId="{822D0177-BEB2-4D82-B9CC-7CE8BFE8011E}" dt="2025-09-15T20:03:58.505" v="0" actId="47"/>
        <pc:sldMkLst>
          <pc:docMk/>
          <pc:sldMk cId="1704059418" sldId="285"/>
        </pc:sldMkLst>
      </pc:sldChg>
      <pc:sldChg chg="add">
        <pc:chgData name="Li, Yunyi [E CPE]" userId="7df35fcf-ab21-4780-aba3-023042ccffe1" providerId="ADAL" clId="{822D0177-BEB2-4D82-B9CC-7CE8BFE8011E}" dt="2025-09-15T20:04:00.404" v="1"/>
        <pc:sldMkLst>
          <pc:docMk/>
          <pc:sldMk cId="1992023100" sldId="285"/>
        </pc:sldMkLst>
      </pc:sldChg>
      <pc:sldChg chg="add">
        <pc:chgData name="Li, Yunyi [E CPE]" userId="7df35fcf-ab21-4780-aba3-023042ccffe1" providerId="ADAL" clId="{822D0177-BEB2-4D82-B9CC-7CE8BFE8011E}" dt="2025-09-15T20:04:00.404" v="1"/>
        <pc:sldMkLst>
          <pc:docMk/>
          <pc:sldMk cId="1339114607" sldId="286"/>
        </pc:sldMkLst>
      </pc:sldChg>
      <pc:sldChg chg="del">
        <pc:chgData name="Li, Yunyi [E CPE]" userId="7df35fcf-ab21-4780-aba3-023042ccffe1" providerId="ADAL" clId="{822D0177-BEB2-4D82-B9CC-7CE8BFE8011E}" dt="2025-09-15T20:03:58.505" v="0" actId="47"/>
        <pc:sldMkLst>
          <pc:docMk/>
          <pc:sldMk cId="4101686015" sldId="286"/>
        </pc:sldMkLst>
      </pc:sldChg>
      <pc:sldChg chg="del">
        <pc:chgData name="Li, Yunyi [E CPE]" userId="7df35fcf-ab21-4780-aba3-023042ccffe1" providerId="ADAL" clId="{822D0177-BEB2-4D82-B9CC-7CE8BFE8011E}" dt="2025-09-15T20:03:58.505" v="0" actId="47"/>
        <pc:sldMkLst>
          <pc:docMk/>
          <pc:sldMk cId="640706732" sldId="287"/>
        </pc:sldMkLst>
      </pc:sldChg>
      <pc:sldChg chg="add">
        <pc:chgData name="Li, Yunyi [E CPE]" userId="7df35fcf-ab21-4780-aba3-023042ccffe1" providerId="ADAL" clId="{822D0177-BEB2-4D82-B9CC-7CE8BFE8011E}" dt="2025-09-15T20:04:00.404" v="1"/>
        <pc:sldMkLst>
          <pc:docMk/>
          <pc:sldMk cId="3635648839" sldId="287"/>
        </pc:sldMkLst>
      </pc:sldChg>
      <pc:sldChg chg="modSp mod">
        <pc:chgData name="Li, Yunyi [E CPE]" userId="7df35fcf-ab21-4780-aba3-023042ccffe1" providerId="ADAL" clId="{822D0177-BEB2-4D82-B9CC-7CE8BFE8011E}" dt="2025-09-15T20:04:33.026" v="19" actId="20577"/>
        <pc:sldMkLst>
          <pc:docMk/>
          <pc:sldMk cId="553696950" sldId="288"/>
        </pc:sldMkLst>
        <pc:spChg chg="mod">
          <ac:chgData name="Li, Yunyi [E CPE]" userId="7df35fcf-ab21-4780-aba3-023042ccffe1" providerId="ADAL" clId="{822D0177-BEB2-4D82-B9CC-7CE8BFE8011E}" dt="2025-09-15T20:04:33.026" v="19" actId="20577"/>
          <ac:spMkLst>
            <pc:docMk/>
            <pc:sldMk cId="553696950" sldId="288"/>
            <ac:spMk id="8" creationId="{F399AF98-CE89-542B-3F18-53871ED3195C}"/>
          </ac:spMkLst>
        </pc:spChg>
      </pc:sldChg>
      <pc:sldChg chg="add">
        <pc:chgData name="Li, Yunyi [E CPE]" userId="7df35fcf-ab21-4780-aba3-023042ccffe1" providerId="ADAL" clId="{822D0177-BEB2-4D82-B9CC-7CE8BFE8011E}" dt="2025-09-15T20:04:00.404" v="1"/>
        <pc:sldMkLst>
          <pc:docMk/>
          <pc:sldMk cId="1135222692" sldId="289"/>
        </pc:sldMkLst>
      </pc:sldChg>
      <pc:sldChg chg="del">
        <pc:chgData name="Li, Yunyi [E CPE]" userId="7df35fcf-ab21-4780-aba3-023042ccffe1" providerId="ADAL" clId="{822D0177-BEB2-4D82-B9CC-7CE8BFE8011E}" dt="2025-09-15T20:03:58.505" v="0" actId="47"/>
        <pc:sldMkLst>
          <pc:docMk/>
          <pc:sldMk cId="1878741195" sldId="289"/>
        </pc:sldMkLst>
      </pc:sldChg>
      <pc:sldChg chg="add">
        <pc:chgData name="Li, Yunyi [E CPE]" userId="7df35fcf-ab21-4780-aba3-023042ccffe1" providerId="ADAL" clId="{822D0177-BEB2-4D82-B9CC-7CE8BFE8011E}" dt="2025-09-15T20:04:00.404" v="1"/>
        <pc:sldMkLst>
          <pc:docMk/>
          <pc:sldMk cId="1610917705" sldId="290"/>
        </pc:sldMkLst>
      </pc:sldChg>
      <pc:sldChg chg="del">
        <pc:chgData name="Li, Yunyi [E CPE]" userId="7df35fcf-ab21-4780-aba3-023042ccffe1" providerId="ADAL" clId="{822D0177-BEB2-4D82-B9CC-7CE8BFE8011E}" dt="2025-09-15T20:03:58.505" v="0" actId="47"/>
        <pc:sldMkLst>
          <pc:docMk/>
          <pc:sldMk cId="4203472081" sldId="290"/>
        </pc:sldMkLst>
      </pc:sldChg>
      <pc:sldChg chg="del">
        <pc:chgData name="Li, Yunyi [E CPE]" userId="7df35fcf-ab21-4780-aba3-023042ccffe1" providerId="ADAL" clId="{822D0177-BEB2-4D82-B9CC-7CE8BFE8011E}" dt="2025-09-15T20:03:58.505" v="0" actId="47"/>
        <pc:sldMkLst>
          <pc:docMk/>
          <pc:sldMk cId="235981286" sldId="291"/>
        </pc:sldMkLst>
      </pc:sldChg>
      <pc:sldChg chg="add">
        <pc:chgData name="Li, Yunyi [E CPE]" userId="7df35fcf-ab21-4780-aba3-023042ccffe1" providerId="ADAL" clId="{822D0177-BEB2-4D82-B9CC-7CE8BFE8011E}" dt="2025-09-15T20:04:00.404" v="1"/>
        <pc:sldMkLst>
          <pc:docMk/>
          <pc:sldMk cId="1133885862" sldId="291"/>
        </pc:sldMkLst>
      </pc:sldChg>
      <pc:sldChg chg="del">
        <pc:chgData name="Li, Yunyi [E CPE]" userId="7df35fcf-ab21-4780-aba3-023042ccffe1" providerId="ADAL" clId="{822D0177-BEB2-4D82-B9CC-7CE8BFE8011E}" dt="2025-09-15T20:03:58.505" v="0" actId="47"/>
        <pc:sldMkLst>
          <pc:docMk/>
          <pc:sldMk cId="3180209302" sldId="292"/>
        </pc:sldMkLst>
      </pc:sldChg>
      <pc:sldChg chg="add">
        <pc:chgData name="Li, Yunyi [E CPE]" userId="7df35fcf-ab21-4780-aba3-023042ccffe1" providerId="ADAL" clId="{822D0177-BEB2-4D82-B9CC-7CE8BFE8011E}" dt="2025-09-15T20:04:00.404" v="1"/>
        <pc:sldMkLst>
          <pc:docMk/>
          <pc:sldMk cId="3403798950" sldId="292"/>
        </pc:sldMkLst>
      </pc:sldChg>
      <pc:sldChg chg="del">
        <pc:chgData name="Li, Yunyi [E CPE]" userId="7df35fcf-ab21-4780-aba3-023042ccffe1" providerId="ADAL" clId="{822D0177-BEB2-4D82-B9CC-7CE8BFE8011E}" dt="2025-09-15T20:03:58.505" v="0" actId="47"/>
        <pc:sldMkLst>
          <pc:docMk/>
          <pc:sldMk cId="2679342080" sldId="293"/>
        </pc:sldMkLst>
      </pc:sldChg>
      <pc:sldChg chg="add">
        <pc:chgData name="Li, Yunyi [E CPE]" userId="7df35fcf-ab21-4780-aba3-023042ccffe1" providerId="ADAL" clId="{822D0177-BEB2-4D82-B9CC-7CE8BFE8011E}" dt="2025-09-15T20:04:00.404" v="1"/>
        <pc:sldMkLst>
          <pc:docMk/>
          <pc:sldMk cId="3196572458" sldId="293"/>
        </pc:sldMkLst>
      </pc:sldChg>
      <pc:sldChg chg="add">
        <pc:chgData name="Li, Yunyi [E CPE]" userId="7df35fcf-ab21-4780-aba3-023042ccffe1" providerId="ADAL" clId="{822D0177-BEB2-4D82-B9CC-7CE8BFE8011E}" dt="2025-09-15T20:04:00.404" v="1"/>
        <pc:sldMkLst>
          <pc:docMk/>
          <pc:sldMk cId="2451978448" sldId="294"/>
        </pc:sldMkLst>
      </pc:sldChg>
      <pc:sldChg chg="del">
        <pc:chgData name="Li, Yunyi [E CPE]" userId="7df35fcf-ab21-4780-aba3-023042ccffe1" providerId="ADAL" clId="{822D0177-BEB2-4D82-B9CC-7CE8BFE8011E}" dt="2025-09-15T20:03:58.505" v="0" actId="47"/>
        <pc:sldMkLst>
          <pc:docMk/>
          <pc:sldMk cId="2519664489" sldId="294"/>
        </pc:sldMkLst>
      </pc:sldChg>
      <pc:sldChg chg="add">
        <pc:chgData name="Li, Yunyi [E CPE]" userId="7df35fcf-ab21-4780-aba3-023042ccffe1" providerId="ADAL" clId="{822D0177-BEB2-4D82-B9CC-7CE8BFE8011E}" dt="2025-09-15T20:04:00.404" v="1"/>
        <pc:sldMkLst>
          <pc:docMk/>
          <pc:sldMk cId="287539657" sldId="295"/>
        </pc:sldMkLst>
      </pc:sldChg>
      <pc:sldChg chg="del">
        <pc:chgData name="Li, Yunyi [E CPE]" userId="7df35fcf-ab21-4780-aba3-023042ccffe1" providerId="ADAL" clId="{822D0177-BEB2-4D82-B9CC-7CE8BFE8011E}" dt="2025-09-15T20:03:58.505" v="0" actId="47"/>
        <pc:sldMkLst>
          <pc:docMk/>
          <pc:sldMk cId="3249909407" sldId="295"/>
        </pc:sldMkLst>
      </pc:sldChg>
      <pc:sldChg chg="del">
        <pc:chgData name="Li, Yunyi [E CPE]" userId="7df35fcf-ab21-4780-aba3-023042ccffe1" providerId="ADAL" clId="{822D0177-BEB2-4D82-B9CC-7CE8BFE8011E}" dt="2025-09-15T20:03:58.505" v="0" actId="47"/>
        <pc:sldMkLst>
          <pc:docMk/>
          <pc:sldMk cId="1893804013" sldId="296"/>
        </pc:sldMkLst>
      </pc:sldChg>
      <pc:sldChg chg="add">
        <pc:chgData name="Li, Yunyi [E CPE]" userId="7df35fcf-ab21-4780-aba3-023042ccffe1" providerId="ADAL" clId="{822D0177-BEB2-4D82-B9CC-7CE8BFE8011E}" dt="2025-09-15T20:04:00.404" v="1"/>
        <pc:sldMkLst>
          <pc:docMk/>
          <pc:sldMk cId="2389812612" sldId="296"/>
        </pc:sldMkLst>
      </pc:sldChg>
      <pc:sldChg chg="del">
        <pc:chgData name="Li, Yunyi [E CPE]" userId="7df35fcf-ab21-4780-aba3-023042ccffe1" providerId="ADAL" clId="{822D0177-BEB2-4D82-B9CC-7CE8BFE8011E}" dt="2025-09-15T20:03:58.505" v="0" actId="47"/>
        <pc:sldMkLst>
          <pc:docMk/>
          <pc:sldMk cId="2612516442" sldId="297"/>
        </pc:sldMkLst>
      </pc:sldChg>
      <pc:sldChg chg="add">
        <pc:chgData name="Li, Yunyi [E CPE]" userId="7df35fcf-ab21-4780-aba3-023042ccffe1" providerId="ADAL" clId="{822D0177-BEB2-4D82-B9CC-7CE8BFE8011E}" dt="2025-09-15T20:04:00.404" v="1"/>
        <pc:sldMkLst>
          <pc:docMk/>
          <pc:sldMk cId="3285461266" sldId="297"/>
        </pc:sldMkLst>
      </pc:sldChg>
      <pc:sldChg chg="add">
        <pc:chgData name="Li, Yunyi [E CPE]" userId="7df35fcf-ab21-4780-aba3-023042ccffe1" providerId="ADAL" clId="{822D0177-BEB2-4D82-B9CC-7CE8BFE8011E}" dt="2025-09-15T20:04:00.404" v="1"/>
        <pc:sldMkLst>
          <pc:docMk/>
          <pc:sldMk cId="113856634" sldId="298"/>
        </pc:sldMkLst>
      </pc:sldChg>
      <pc:sldChg chg="del">
        <pc:chgData name="Li, Yunyi [E CPE]" userId="7df35fcf-ab21-4780-aba3-023042ccffe1" providerId="ADAL" clId="{822D0177-BEB2-4D82-B9CC-7CE8BFE8011E}" dt="2025-09-15T20:03:58.505" v="0" actId="47"/>
        <pc:sldMkLst>
          <pc:docMk/>
          <pc:sldMk cId="2073626326" sldId="298"/>
        </pc:sldMkLst>
      </pc:sldChg>
      <pc:sldChg chg="del">
        <pc:chgData name="Li, Yunyi [E CPE]" userId="7df35fcf-ab21-4780-aba3-023042ccffe1" providerId="ADAL" clId="{822D0177-BEB2-4D82-B9CC-7CE8BFE8011E}" dt="2025-09-15T20:03:58.505" v="0" actId="47"/>
        <pc:sldMkLst>
          <pc:docMk/>
          <pc:sldMk cId="613807157" sldId="299"/>
        </pc:sldMkLst>
      </pc:sldChg>
      <pc:sldChg chg="add">
        <pc:chgData name="Li, Yunyi [E CPE]" userId="7df35fcf-ab21-4780-aba3-023042ccffe1" providerId="ADAL" clId="{822D0177-BEB2-4D82-B9CC-7CE8BFE8011E}" dt="2025-09-15T20:04:00.404" v="1"/>
        <pc:sldMkLst>
          <pc:docMk/>
          <pc:sldMk cId="2831051301" sldId="299"/>
        </pc:sldMkLst>
      </pc:sldChg>
      <pc:sldChg chg="add">
        <pc:chgData name="Li, Yunyi [E CPE]" userId="7df35fcf-ab21-4780-aba3-023042ccffe1" providerId="ADAL" clId="{822D0177-BEB2-4D82-B9CC-7CE8BFE8011E}" dt="2025-09-15T20:04:00.404" v="1"/>
        <pc:sldMkLst>
          <pc:docMk/>
          <pc:sldMk cId="710795799" sldId="300"/>
        </pc:sldMkLst>
      </pc:sldChg>
      <pc:sldChg chg="del">
        <pc:chgData name="Li, Yunyi [E CPE]" userId="7df35fcf-ab21-4780-aba3-023042ccffe1" providerId="ADAL" clId="{822D0177-BEB2-4D82-B9CC-7CE8BFE8011E}" dt="2025-09-15T20:03:58.505" v="0" actId="47"/>
        <pc:sldMkLst>
          <pc:docMk/>
          <pc:sldMk cId="1414451814" sldId="300"/>
        </pc:sldMkLst>
      </pc:sldChg>
      <pc:sldChg chg="add">
        <pc:chgData name="Li, Yunyi [E CPE]" userId="7df35fcf-ab21-4780-aba3-023042ccffe1" providerId="ADAL" clId="{822D0177-BEB2-4D82-B9CC-7CE8BFE8011E}" dt="2025-09-15T20:04:00.404" v="1"/>
        <pc:sldMkLst>
          <pc:docMk/>
          <pc:sldMk cId="1777464263" sldId="301"/>
        </pc:sldMkLst>
      </pc:sldChg>
      <pc:sldChg chg="del">
        <pc:chgData name="Li, Yunyi [E CPE]" userId="7df35fcf-ab21-4780-aba3-023042ccffe1" providerId="ADAL" clId="{822D0177-BEB2-4D82-B9CC-7CE8BFE8011E}" dt="2025-09-15T20:03:58.505" v="0" actId="47"/>
        <pc:sldMkLst>
          <pc:docMk/>
          <pc:sldMk cId="3270114081" sldId="301"/>
        </pc:sldMkLst>
      </pc:sldChg>
      <pc:sldChg chg="del">
        <pc:chgData name="Li, Yunyi [E CPE]" userId="7df35fcf-ab21-4780-aba3-023042ccffe1" providerId="ADAL" clId="{822D0177-BEB2-4D82-B9CC-7CE8BFE8011E}" dt="2025-09-15T20:03:58.505" v="0" actId="47"/>
        <pc:sldMkLst>
          <pc:docMk/>
          <pc:sldMk cId="1203860885" sldId="302"/>
        </pc:sldMkLst>
      </pc:sldChg>
      <pc:sldChg chg="add">
        <pc:chgData name="Li, Yunyi [E CPE]" userId="7df35fcf-ab21-4780-aba3-023042ccffe1" providerId="ADAL" clId="{822D0177-BEB2-4D82-B9CC-7CE8BFE8011E}" dt="2025-09-15T20:04:00.404" v="1"/>
        <pc:sldMkLst>
          <pc:docMk/>
          <pc:sldMk cId="1675277692" sldId="302"/>
        </pc:sldMkLst>
      </pc:sldChg>
      <pc:sldChg chg="del">
        <pc:chgData name="Li, Yunyi [E CPE]" userId="7df35fcf-ab21-4780-aba3-023042ccffe1" providerId="ADAL" clId="{822D0177-BEB2-4D82-B9CC-7CE8BFE8011E}" dt="2025-09-15T20:03:58.505" v="0" actId="47"/>
        <pc:sldMkLst>
          <pc:docMk/>
          <pc:sldMk cId="1800881160" sldId="303"/>
        </pc:sldMkLst>
      </pc:sldChg>
      <pc:sldChg chg="add">
        <pc:chgData name="Li, Yunyi [E CPE]" userId="7df35fcf-ab21-4780-aba3-023042ccffe1" providerId="ADAL" clId="{822D0177-BEB2-4D82-B9CC-7CE8BFE8011E}" dt="2025-09-15T20:04:00.404" v="1"/>
        <pc:sldMkLst>
          <pc:docMk/>
          <pc:sldMk cId="3154290076" sldId="303"/>
        </pc:sldMkLst>
      </pc:sldChg>
      <pc:sldChg chg="del">
        <pc:chgData name="Li, Yunyi [E CPE]" userId="7df35fcf-ab21-4780-aba3-023042ccffe1" providerId="ADAL" clId="{822D0177-BEB2-4D82-B9CC-7CE8BFE8011E}" dt="2025-09-15T20:03:58.505" v="0" actId="47"/>
        <pc:sldMkLst>
          <pc:docMk/>
          <pc:sldMk cId="1616750291" sldId="304"/>
        </pc:sldMkLst>
      </pc:sldChg>
      <pc:sldChg chg="add">
        <pc:chgData name="Li, Yunyi [E CPE]" userId="7df35fcf-ab21-4780-aba3-023042ccffe1" providerId="ADAL" clId="{822D0177-BEB2-4D82-B9CC-7CE8BFE8011E}" dt="2025-09-15T20:04:00.404" v="1"/>
        <pc:sldMkLst>
          <pc:docMk/>
          <pc:sldMk cId="3934464731" sldId="304"/>
        </pc:sldMkLst>
      </pc:sldChg>
      <pc:sldChg chg="add">
        <pc:chgData name="Li, Yunyi [E CPE]" userId="7df35fcf-ab21-4780-aba3-023042ccffe1" providerId="ADAL" clId="{822D0177-BEB2-4D82-B9CC-7CE8BFE8011E}" dt="2025-09-15T20:04:00.404" v="1"/>
        <pc:sldMkLst>
          <pc:docMk/>
          <pc:sldMk cId="1003161595" sldId="305"/>
        </pc:sldMkLst>
      </pc:sldChg>
      <pc:sldChg chg="del">
        <pc:chgData name="Li, Yunyi [E CPE]" userId="7df35fcf-ab21-4780-aba3-023042ccffe1" providerId="ADAL" clId="{822D0177-BEB2-4D82-B9CC-7CE8BFE8011E}" dt="2025-09-15T20:03:58.505" v="0" actId="47"/>
        <pc:sldMkLst>
          <pc:docMk/>
          <pc:sldMk cId="1823309023" sldId="305"/>
        </pc:sldMkLst>
      </pc:sldChg>
      <pc:sldChg chg="del">
        <pc:chgData name="Li, Yunyi [E CPE]" userId="7df35fcf-ab21-4780-aba3-023042ccffe1" providerId="ADAL" clId="{822D0177-BEB2-4D82-B9CC-7CE8BFE8011E}" dt="2025-09-15T20:03:58.505" v="0" actId="47"/>
        <pc:sldMkLst>
          <pc:docMk/>
          <pc:sldMk cId="491890918" sldId="306"/>
        </pc:sldMkLst>
      </pc:sldChg>
      <pc:sldChg chg="add">
        <pc:chgData name="Li, Yunyi [E CPE]" userId="7df35fcf-ab21-4780-aba3-023042ccffe1" providerId="ADAL" clId="{822D0177-BEB2-4D82-B9CC-7CE8BFE8011E}" dt="2025-09-15T20:04:00.404" v="1"/>
        <pc:sldMkLst>
          <pc:docMk/>
          <pc:sldMk cId="1004936054" sldId="306"/>
        </pc:sldMkLst>
      </pc:sldChg>
      <pc:sldChg chg="add">
        <pc:chgData name="Li, Yunyi [E CPE]" userId="7df35fcf-ab21-4780-aba3-023042ccffe1" providerId="ADAL" clId="{822D0177-BEB2-4D82-B9CC-7CE8BFE8011E}" dt="2025-09-15T20:04:00.404" v="1"/>
        <pc:sldMkLst>
          <pc:docMk/>
          <pc:sldMk cId="305476367" sldId="307"/>
        </pc:sldMkLst>
      </pc:sldChg>
      <pc:sldChg chg="del">
        <pc:chgData name="Li, Yunyi [E CPE]" userId="7df35fcf-ab21-4780-aba3-023042ccffe1" providerId="ADAL" clId="{822D0177-BEB2-4D82-B9CC-7CE8BFE8011E}" dt="2025-09-15T20:03:58.505" v="0" actId="47"/>
        <pc:sldMkLst>
          <pc:docMk/>
          <pc:sldMk cId="3417650714" sldId="307"/>
        </pc:sldMkLst>
      </pc:sldChg>
      <pc:sldChg chg="del">
        <pc:chgData name="Li, Yunyi [E CPE]" userId="7df35fcf-ab21-4780-aba3-023042ccffe1" providerId="ADAL" clId="{822D0177-BEB2-4D82-B9CC-7CE8BFE8011E}" dt="2025-09-15T20:03:58.505" v="0" actId="47"/>
        <pc:sldMkLst>
          <pc:docMk/>
          <pc:sldMk cId="1564600714" sldId="308"/>
        </pc:sldMkLst>
      </pc:sldChg>
      <pc:sldChg chg="add">
        <pc:chgData name="Li, Yunyi [E CPE]" userId="7df35fcf-ab21-4780-aba3-023042ccffe1" providerId="ADAL" clId="{822D0177-BEB2-4D82-B9CC-7CE8BFE8011E}" dt="2025-09-15T20:04:00.404" v="1"/>
        <pc:sldMkLst>
          <pc:docMk/>
          <pc:sldMk cId="3213408074" sldId="308"/>
        </pc:sldMkLst>
      </pc:sldChg>
      <pc:sldChg chg="del">
        <pc:chgData name="Li, Yunyi [E CPE]" userId="7df35fcf-ab21-4780-aba3-023042ccffe1" providerId="ADAL" clId="{822D0177-BEB2-4D82-B9CC-7CE8BFE8011E}" dt="2025-09-15T20:03:58.505" v="0" actId="47"/>
        <pc:sldMkLst>
          <pc:docMk/>
          <pc:sldMk cId="2725405523" sldId="309"/>
        </pc:sldMkLst>
      </pc:sldChg>
      <pc:sldChg chg="add">
        <pc:chgData name="Li, Yunyi [E CPE]" userId="7df35fcf-ab21-4780-aba3-023042ccffe1" providerId="ADAL" clId="{822D0177-BEB2-4D82-B9CC-7CE8BFE8011E}" dt="2025-09-15T20:04:00.404" v="1"/>
        <pc:sldMkLst>
          <pc:docMk/>
          <pc:sldMk cId="4257578577" sldId="309"/>
        </pc:sldMkLst>
      </pc:sldChg>
      <pc:sldChg chg="del">
        <pc:chgData name="Li, Yunyi [E CPE]" userId="7df35fcf-ab21-4780-aba3-023042ccffe1" providerId="ADAL" clId="{822D0177-BEB2-4D82-B9CC-7CE8BFE8011E}" dt="2025-09-15T20:03:58.505" v="0" actId="47"/>
        <pc:sldMkLst>
          <pc:docMk/>
          <pc:sldMk cId="1287048814" sldId="310"/>
        </pc:sldMkLst>
      </pc:sldChg>
      <pc:sldChg chg="add">
        <pc:chgData name="Li, Yunyi [E CPE]" userId="7df35fcf-ab21-4780-aba3-023042ccffe1" providerId="ADAL" clId="{822D0177-BEB2-4D82-B9CC-7CE8BFE8011E}" dt="2025-09-15T20:04:00.404" v="1"/>
        <pc:sldMkLst>
          <pc:docMk/>
          <pc:sldMk cId="2952147614" sldId="310"/>
        </pc:sldMkLst>
      </pc:sldChg>
      <pc:sldChg chg="del">
        <pc:chgData name="Li, Yunyi [E CPE]" userId="7df35fcf-ab21-4780-aba3-023042ccffe1" providerId="ADAL" clId="{822D0177-BEB2-4D82-B9CC-7CE8BFE8011E}" dt="2025-09-15T20:03:58.505" v="0" actId="47"/>
        <pc:sldMkLst>
          <pc:docMk/>
          <pc:sldMk cId="144302800" sldId="311"/>
        </pc:sldMkLst>
      </pc:sldChg>
      <pc:sldChg chg="add">
        <pc:chgData name="Li, Yunyi [E CPE]" userId="7df35fcf-ab21-4780-aba3-023042ccffe1" providerId="ADAL" clId="{822D0177-BEB2-4D82-B9CC-7CE8BFE8011E}" dt="2025-09-15T20:04:00.404" v="1"/>
        <pc:sldMkLst>
          <pc:docMk/>
          <pc:sldMk cId="520759214" sldId="311"/>
        </pc:sldMkLst>
      </pc:sldChg>
      <pc:sldChg chg="add">
        <pc:chgData name="Li, Yunyi [E CPE]" userId="7df35fcf-ab21-4780-aba3-023042ccffe1" providerId="ADAL" clId="{822D0177-BEB2-4D82-B9CC-7CE8BFE8011E}" dt="2025-09-15T20:04:00.404" v="1"/>
        <pc:sldMkLst>
          <pc:docMk/>
          <pc:sldMk cId="2506110142" sldId="312"/>
        </pc:sldMkLst>
      </pc:sldChg>
      <pc:sldChg chg="del">
        <pc:chgData name="Li, Yunyi [E CPE]" userId="7df35fcf-ab21-4780-aba3-023042ccffe1" providerId="ADAL" clId="{822D0177-BEB2-4D82-B9CC-7CE8BFE8011E}" dt="2025-09-15T20:03:58.505" v="0" actId="47"/>
        <pc:sldMkLst>
          <pc:docMk/>
          <pc:sldMk cId="3170947460" sldId="312"/>
        </pc:sldMkLst>
      </pc:sldChg>
      <pc:sldChg chg="del">
        <pc:chgData name="Li, Yunyi [E CPE]" userId="7df35fcf-ab21-4780-aba3-023042ccffe1" providerId="ADAL" clId="{822D0177-BEB2-4D82-B9CC-7CE8BFE8011E}" dt="2025-09-15T20:03:58.505" v="0" actId="47"/>
        <pc:sldMkLst>
          <pc:docMk/>
          <pc:sldMk cId="150184311" sldId="313"/>
        </pc:sldMkLst>
      </pc:sldChg>
      <pc:sldChg chg="add">
        <pc:chgData name="Li, Yunyi [E CPE]" userId="7df35fcf-ab21-4780-aba3-023042ccffe1" providerId="ADAL" clId="{822D0177-BEB2-4D82-B9CC-7CE8BFE8011E}" dt="2025-09-15T20:04:00.404" v="1"/>
        <pc:sldMkLst>
          <pc:docMk/>
          <pc:sldMk cId="1993175809" sldId="313"/>
        </pc:sldMkLst>
      </pc:sldChg>
      <pc:sldChg chg="del">
        <pc:chgData name="Li, Yunyi [E CPE]" userId="7df35fcf-ab21-4780-aba3-023042ccffe1" providerId="ADAL" clId="{822D0177-BEB2-4D82-B9CC-7CE8BFE8011E}" dt="2025-09-15T20:03:58.505" v="0" actId="47"/>
        <pc:sldMkLst>
          <pc:docMk/>
          <pc:sldMk cId="2445020725" sldId="314"/>
        </pc:sldMkLst>
      </pc:sldChg>
      <pc:sldChg chg="add">
        <pc:chgData name="Li, Yunyi [E CPE]" userId="7df35fcf-ab21-4780-aba3-023042ccffe1" providerId="ADAL" clId="{822D0177-BEB2-4D82-B9CC-7CE8BFE8011E}" dt="2025-09-15T20:04:00.404" v="1"/>
        <pc:sldMkLst>
          <pc:docMk/>
          <pc:sldMk cId="3045270602" sldId="314"/>
        </pc:sldMkLst>
      </pc:sldChg>
      <pc:sldChg chg="del">
        <pc:chgData name="Li, Yunyi [E CPE]" userId="7df35fcf-ab21-4780-aba3-023042ccffe1" providerId="ADAL" clId="{822D0177-BEB2-4D82-B9CC-7CE8BFE8011E}" dt="2025-09-15T20:03:58.505" v="0" actId="47"/>
        <pc:sldMkLst>
          <pc:docMk/>
          <pc:sldMk cId="2338357714" sldId="315"/>
        </pc:sldMkLst>
      </pc:sldChg>
      <pc:sldChg chg="add">
        <pc:chgData name="Li, Yunyi [E CPE]" userId="7df35fcf-ab21-4780-aba3-023042ccffe1" providerId="ADAL" clId="{822D0177-BEB2-4D82-B9CC-7CE8BFE8011E}" dt="2025-09-15T20:04:00.404" v="1"/>
        <pc:sldMkLst>
          <pc:docMk/>
          <pc:sldMk cId="3511781887" sldId="315"/>
        </pc:sldMkLst>
      </pc:sldChg>
      <pc:sldChg chg="del">
        <pc:chgData name="Li, Yunyi [E CPE]" userId="7df35fcf-ab21-4780-aba3-023042ccffe1" providerId="ADAL" clId="{822D0177-BEB2-4D82-B9CC-7CE8BFE8011E}" dt="2025-09-15T20:03:58.505" v="0" actId="47"/>
        <pc:sldMkLst>
          <pc:docMk/>
          <pc:sldMk cId="699649676" sldId="316"/>
        </pc:sldMkLst>
      </pc:sldChg>
      <pc:sldChg chg="add">
        <pc:chgData name="Li, Yunyi [E CPE]" userId="7df35fcf-ab21-4780-aba3-023042ccffe1" providerId="ADAL" clId="{822D0177-BEB2-4D82-B9CC-7CE8BFE8011E}" dt="2025-09-15T20:04:00.404" v="1"/>
        <pc:sldMkLst>
          <pc:docMk/>
          <pc:sldMk cId="2811808459" sldId="316"/>
        </pc:sldMkLst>
      </pc:sldChg>
      <pc:sldChg chg="add">
        <pc:chgData name="Li, Yunyi [E CPE]" userId="7df35fcf-ab21-4780-aba3-023042ccffe1" providerId="ADAL" clId="{822D0177-BEB2-4D82-B9CC-7CE8BFE8011E}" dt="2025-09-15T20:04:00.404" v="1"/>
        <pc:sldMkLst>
          <pc:docMk/>
          <pc:sldMk cId="1002100248" sldId="317"/>
        </pc:sldMkLst>
      </pc:sldChg>
      <pc:sldChg chg="del">
        <pc:chgData name="Li, Yunyi [E CPE]" userId="7df35fcf-ab21-4780-aba3-023042ccffe1" providerId="ADAL" clId="{822D0177-BEB2-4D82-B9CC-7CE8BFE8011E}" dt="2025-09-15T20:03:58.505" v="0" actId="47"/>
        <pc:sldMkLst>
          <pc:docMk/>
          <pc:sldMk cId="2838384759" sldId="317"/>
        </pc:sldMkLst>
      </pc:sldChg>
      <pc:sldChg chg="add">
        <pc:chgData name="Li, Yunyi [E CPE]" userId="7df35fcf-ab21-4780-aba3-023042ccffe1" providerId="ADAL" clId="{822D0177-BEB2-4D82-B9CC-7CE8BFE8011E}" dt="2025-09-15T20:04:00.404" v="1"/>
        <pc:sldMkLst>
          <pc:docMk/>
          <pc:sldMk cId="1006907846" sldId="318"/>
        </pc:sldMkLst>
      </pc:sldChg>
      <pc:sldChg chg="del">
        <pc:chgData name="Li, Yunyi [E CPE]" userId="7df35fcf-ab21-4780-aba3-023042ccffe1" providerId="ADAL" clId="{822D0177-BEB2-4D82-B9CC-7CE8BFE8011E}" dt="2025-09-15T20:03:58.505" v="0" actId="47"/>
        <pc:sldMkLst>
          <pc:docMk/>
          <pc:sldMk cId="2466370472" sldId="318"/>
        </pc:sldMkLst>
      </pc:sldChg>
      <pc:sldChg chg="del">
        <pc:chgData name="Li, Yunyi [E CPE]" userId="7df35fcf-ab21-4780-aba3-023042ccffe1" providerId="ADAL" clId="{822D0177-BEB2-4D82-B9CC-7CE8BFE8011E}" dt="2025-09-15T20:03:58.505" v="0" actId="47"/>
        <pc:sldMkLst>
          <pc:docMk/>
          <pc:sldMk cId="203806581" sldId="319"/>
        </pc:sldMkLst>
      </pc:sldChg>
      <pc:sldChg chg="add">
        <pc:chgData name="Li, Yunyi [E CPE]" userId="7df35fcf-ab21-4780-aba3-023042ccffe1" providerId="ADAL" clId="{822D0177-BEB2-4D82-B9CC-7CE8BFE8011E}" dt="2025-09-15T20:04:00.404" v="1"/>
        <pc:sldMkLst>
          <pc:docMk/>
          <pc:sldMk cId="730133777" sldId="319"/>
        </pc:sldMkLst>
      </pc:sldChg>
      <pc:sldChg chg="add">
        <pc:chgData name="Li, Yunyi [E CPE]" userId="7df35fcf-ab21-4780-aba3-023042ccffe1" providerId="ADAL" clId="{822D0177-BEB2-4D82-B9CC-7CE8BFE8011E}" dt="2025-09-15T20:04:00.404" v="1"/>
        <pc:sldMkLst>
          <pc:docMk/>
          <pc:sldMk cId="601133580" sldId="320"/>
        </pc:sldMkLst>
      </pc:sldChg>
      <pc:sldChg chg="del">
        <pc:chgData name="Li, Yunyi [E CPE]" userId="7df35fcf-ab21-4780-aba3-023042ccffe1" providerId="ADAL" clId="{822D0177-BEB2-4D82-B9CC-7CE8BFE8011E}" dt="2025-09-15T20:03:58.505" v="0" actId="47"/>
        <pc:sldMkLst>
          <pc:docMk/>
          <pc:sldMk cId="3068748576" sldId="320"/>
        </pc:sldMkLst>
      </pc:sldChg>
      <pc:sldChg chg="del">
        <pc:chgData name="Li, Yunyi [E CPE]" userId="7df35fcf-ab21-4780-aba3-023042ccffe1" providerId="ADAL" clId="{822D0177-BEB2-4D82-B9CC-7CE8BFE8011E}" dt="2025-09-15T20:03:58.505" v="0" actId="47"/>
        <pc:sldMkLst>
          <pc:docMk/>
          <pc:sldMk cId="1099899346" sldId="321"/>
        </pc:sldMkLst>
      </pc:sldChg>
      <pc:sldChg chg="add">
        <pc:chgData name="Li, Yunyi [E CPE]" userId="7df35fcf-ab21-4780-aba3-023042ccffe1" providerId="ADAL" clId="{822D0177-BEB2-4D82-B9CC-7CE8BFE8011E}" dt="2025-09-15T20:04:00.404" v="1"/>
        <pc:sldMkLst>
          <pc:docMk/>
          <pc:sldMk cId="2997067771" sldId="321"/>
        </pc:sldMkLst>
      </pc:sldChg>
      <pc:sldChg chg="add">
        <pc:chgData name="Li, Yunyi [E CPE]" userId="7df35fcf-ab21-4780-aba3-023042ccffe1" providerId="ADAL" clId="{822D0177-BEB2-4D82-B9CC-7CE8BFE8011E}" dt="2025-09-15T20:04:00.404" v="1"/>
        <pc:sldMkLst>
          <pc:docMk/>
          <pc:sldMk cId="55979494" sldId="322"/>
        </pc:sldMkLst>
      </pc:sldChg>
      <pc:sldChg chg="del">
        <pc:chgData name="Li, Yunyi [E CPE]" userId="7df35fcf-ab21-4780-aba3-023042ccffe1" providerId="ADAL" clId="{822D0177-BEB2-4D82-B9CC-7CE8BFE8011E}" dt="2025-09-15T20:03:58.505" v="0" actId="47"/>
        <pc:sldMkLst>
          <pc:docMk/>
          <pc:sldMk cId="3762830438" sldId="322"/>
        </pc:sldMkLst>
      </pc:sldChg>
      <pc:sldChg chg="del">
        <pc:chgData name="Li, Yunyi [E CPE]" userId="7df35fcf-ab21-4780-aba3-023042ccffe1" providerId="ADAL" clId="{822D0177-BEB2-4D82-B9CC-7CE8BFE8011E}" dt="2025-09-15T20:03:58.505" v="0" actId="47"/>
        <pc:sldMkLst>
          <pc:docMk/>
          <pc:sldMk cId="430707143" sldId="323"/>
        </pc:sldMkLst>
      </pc:sldChg>
      <pc:sldChg chg="add">
        <pc:chgData name="Li, Yunyi [E CPE]" userId="7df35fcf-ab21-4780-aba3-023042ccffe1" providerId="ADAL" clId="{822D0177-BEB2-4D82-B9CC-7CE8BFE8011E}" dt="2025-09-15T20:04:00.404" v="1"/>
        <pc:sldMkLst>
          <pc:docMk/>
          <pc:sldMk cId="3274954093" sldId="323"/>
        </pc:sldMkLst>
      </pc:sldChg>
      <pc:sldChg chg="del">
        <pc:chgData name="Li, Yunyi [E CPE]" userId="7df35fcf-ab21-4780-aba3-023042ccffe1" providerId="ADAL" clId="{822D0177-BEB2-4D82-B9CC-7CE8BFE8011E}" dt="2025-09-15T20:03:58.505" v="0" actId="47"/>
        <pc:sldMkLst>
          <pc:docMk/>
          <pc:sldMk cId="2208836331" sldId="324"/>
        </pc:sldMkLst>
      </pc:sldChg>
      <pc:sldChg chg="add">
        <pc:chgData name="Li, Yunyi [E CPE]" userId="7df35fcf-ab21-4780-aba3-023042ccffe1" providerId="ADAL" clId="{822D0177-BEB2-4D82-B9CC-7CE8BFE8011E}" dt="2025-09-15T20:04:00.404" v="1"/>
        <pc:sldMkLst>
          <pc:docMk/>
          <pc:sldMk cId="2407789205" sldId="324"/>
        </pc:sldMkLst>
      </pc:sldChg>
      <pc:sldChg chg="del">
        <pc:chgData name="Li, Yunyi [E CPE]" userId="7df35fcf-ab21-4780-aba3-023042ccffe1" providerId="ADAL" clId="{822D0177-BEB2-4D82-B9CC-7CE8BFE8011E}" dt="2025-09-15T20:03:58.505" v="0" actId="47"/>
        <pc:sldMkLst>
          <pc:docMk/>
          <pc:sldMk cId="1488129" sldId="325"/>
        </pc:sldMkLst>
      </pc:sldChg>
      <pc:sldChg chg="add">
        <pc:chgData name="Li, Yunyi [E CPE]" userId="7df35fcf-ab21-4780-aba3-023042ccffe1" providerId="ADAL" clId="{822D0177-BEB2-4D82-B9CC-7CE8BFE8011E}" dt="2025-09-15T20:04:00.404" v="1"/>
        <pc:sldMkLst>
          <pc:docMk/>
          <pc:sldMk cId="3202557898" sldId="325"/>
        </pc:sldMkLst>
      </pc:sldChg>
      <pc:sldChg chg="add">
        <pc:chgData name="Li, Yunyi [E CPE]" userId="7df35fcf-ab21-4780-aba3-023042ccffe1" providerId="ADAL" clId="{822D0177-BEB2-4D82-B9CC-7CE8BFE8011E}" dt="2025-09-15T20:04:00.404" v="1"/>
        <pc:sldMkLst>
          <pc:docMk/>
          <pc:sldMk cId="1327544135" sldId="326"/>
        </pc:sldMkLst>
      </pc:sldChg>
      <pc:sldChg chg="del">
        <pc:chgData name="Li, Yunyi [E CPE]" userId="7df35fcf-ab21-4780-aba3-023042ccffe1" providerId="ADAL" clId="{822D0177-BEB2-4D82-B9CC-7CE8BFE8011E}" dt="2025-09-15T20:03:58.505" v="0" actId="47"/>
        <pc:sldMkLst>
          <pc:docMk/>
          <pc:sldMk cId="3124090960" sldId="326"/>
        </pc:sldMkLst>
      </pc:sldChg>
      <pc:sldChg chg="add">
        <pc:chgData name="Li, Yunyi [E CPE]" userId="7df35fcf-ab21-4780-aba3-023042ccffe1" providerId="ADAL" clId="{822D0177-BEB2-4D82-B9CC-7CE8BFE8011E}" dt="2025-09-15T20:04:00.404" v="1"/>
        <pc:sldMkLst>
          <pc:docMk/>
          <pc:sldMk cId="983310082" sldId="327"/>
        </pc:sldMkLst>
      </pc:sldChg>
      <pc:sldChg chg="del">
        <pc:chgData name="Li, Yunyi [E CPE]" userId="7df35fcf-ab21-4780-aba3-023042ccffe1" providerId="ADAL" clId="{822D0177-BEB2-4D82-B9CC-7CE8BFE8011E}" dt="2025-09-15T20:03:58.505" v="0" actId="47"/>
        <pc:sldMkLst>
          <pc:docMk/>
          <pc:sldMk cId="4066209355" sldId="327"/>
        </pc:sldMkLst>
      </pc:sldChg>
      <pc:sldChg chg="add">
        <pc:chgData name="Li, Yunyi [E CPE]" userId="7df35fcf-ab21-4780-aba3-023042ccffe1" providerId="ADAL" clId="{822D0177-BEB2-4D82-B9CC-7CE8BFE8011E}" dt="2025-09-15T20:04:00.404" v="1"/>
        <pc:sldMkLst>
          <pc:docMk/>
          <pc:sldMk cId="319068098" sldId="328"/>
        </pc:sldMkLst>
      </pc:sldChg>
      <pc:sldChg chg="del">
        <pc:chgData name="Li, Yunyi [E CPE]" userId="7df35fcf-ab21-4780-aba3-023042ccffe1" providerId="ADAL" clId="{822D0177-BEB2-4D82-B9CC-7CE8BFE8011E}" dt="2025-09-15T20:03:58.505" v="0" actId="47"/>
        <pc:sldMkLst>
          <pc:docMk/>
          <pc:sldMk cId="978077186" sldId="328"/>
        </pc:sldMkLst>
      </pc:sldChg>
      <pc:sldChg chg="add">
        <pc:chgData name="Li, Yunyi [E CPE]" userId="7df35fcf-ab21-4780-aba3-023042ccffe1" providerId="ADAL" clId="{822D0177-BEB2-4D82-B9CC-7CE8BFE8011E}" dt="2025-09-15T20:04:00.404" v="1"/>
        <pc:sldMkLst>
          <pc:docMk/>
          <pc:sldMk cId="1100827371" sldId="329"/>
        </pc:sldMkLst>
      </pc:sldChg>
      <pc:sldChg chg="del">
        <pc:chgData name="Li, Yunyi [E CPE]" userId="7df35fcf-ab21-4780-aba3-023042ccffe1" providerId="ADAL" clId="{822D0177-BEB2-4D82-B9CC-7CE8BFE8011E}" dt="2025-09-15T20:03:58.505" v="0" actId="47"/>
        <pc:sldMkLst>
          <pc:docMk/>
          <pc:sldMk cId="1413872053" sldId="329"/>
        </pc:sldMkLst>
      </pc:sldChg>
      <pc:sldChg chg="del">
        <pc:chgData name="Li, Yunyi [E CPE]" userId="7df35fcf-ab21-4780-aba3-023042ccffe1" providerId="ADAL" clId="{822D0177-BEB2-4D82-B9CC-7CE8BFE8011E}" dt="2025-09-15T20:03:58.505" v="0" actId="47"/>
        <pc:sldMkLst>
          <pc:docMk/>
          <pc:sldMk cId="1573366788" sldId="330"/>
        </pc:sldMkLst>
      </pc:sldChg>
      <pc:sldChg chg="add">
        <pc:chgData name="Li, Yunyi [E CPE]" userId="7df35fcf-ab21-4780-aba3-023042ccffe1" providerId="ADAL" clId="{822D0177-BEB2-4D82-B9CC-7CE8BFE8011E}" dt="2025-09-15T20:04:00.404" v="1"/>
        <pc:sldMkLst>
          <pc:docMk/>
          <pc:sldMk cId="2331910810" sldId="330"/>
        </pc:sldMkLst>
      </pc:sldChg>
      <pc:sldChg chg="del">
        <pc:chgData name="Li, Yunyi [E CPE]" userId="7df35fcf-ab21-4780-aba3-023042ccffe1" providerId="ADAL" clId="{822D0177-BEB2-4D82-B9CC-7CE8BFE8011E}" dt="2025-09-15T20:03:58.505" v="0" actId="47"/>
        <pc:sldMkLst>
          <pc:docMk/>
          <pc:sldMk cId="1949669910" sldId="331"/>
        </pc:sldMkLst>
      </pc:sldChg>
      <pc:sldChg chg="add">
        <pc:chgData name="Li, Yunyi [E CPE]" userId="7df35fcf-ab21-4780-aba3-023042ccffe1" providerId="ADAL" clId="{822D0177-BEB2-4D82-B9CC-7CE8BFE8011E}" dt="2025-09-15T20:04:00.404" v="1"/>
        <pc:sldMkLst>
          <pc:docMk/>
          <pc:sldMk cId="2883223546" sldId="331"/>
        </pc:sldMkLst>
      </pc:sldChg>
      <pc:sldChg chg="del">
        <pc:chgData name="Li, Yunyi [E CPE]" userId="7df35fcf-ab21-4780-aba3-023042ccffe1" providerId="ADAL" clId="{822D0177-BEB2-4D82-B9CC-7CE8BFE8011E}" dt="2025-09-15T20:03:58.505" v="0" actId="47"/>
        <pc:sldMkLst>
          <pc:docMk/>
          <pc:sldMk cId="1375323303" sldId="332"/>
        </pc:sldMkLst>
      </pc:sldChg>
      <pc:sldChg chg="add">
        <pc:chgData name="Li, Yunyi [E CPE]" userId="7df35fcf-ab21-4780-aba3-023042ccffe1" providerId="ADAL" clId="{822D0177-BEB2-4D82-B9CC-7CE8BFE8011E}" dt="2025-09-15T20:04:00.404" v="1"/>
        <pc:sldMkLst>
          <pc:docMk/>
          <pc:sldMk cId="2065405847" sldId="332"/>
        </pc:sldMkLst>
      </pc:sldChg>
      <pc:sldChg chg="add">
        <pc:chgData name="Li, Yunyi [E CPE]" userId="7df35fcf-ab21-4780-aba3-023042ccffe1" providerId="ADAL" clId="{822D0177-BEB2-4D82-B9CC-7CE8BFE8011E}" dt="2025-09-15T20:04:00.404" v="1"/>
        <pc:sldMkLst>
          <pc:docMk/>
          <pc:sldMk cId="2121296449" sldId="333"/>
        </pc:sldMkLst>
      </pc:sldChg>
      <pc:sldChg chg="del">
        <pc:chgData name="Li, Yunyi [E CPE]" userId="7df35fcf-ab21-4780-aba3-023042ccffe1" providerId="ADAL" clId="{822D0177-BEB2-4D82-B9CC-7CE8BFE8011E}" dt="2025-09-15T20:03:58.505" v="0" actId="47"/>
        <pc:sldMkLst>
          <pc:docMk/>
          <pc:sldMk cId="2892449886" sldId="333"/>
        </pc:sldMkLst>
      </pc:sldChg>
      <pc:sldChg chg="add">
        <pc:chgData name="Li, Yunyi [E CPE]" userId="7df35fcf-ab21-4780-aba3-023042ccffe1" providerId="ADAL" clId="{822D0177-BEB2-4D82-B9CC-7CE8BFE8011E}" dt="2025-09-15T20:04:00.404" v="1"/>
        <pc:sldMkLst>
          <pc:docMk/>
          <pc:sldMk cId="1334551983" sldId="334"/>
        </pc:sldMkLst>
      </pc:sldChg>
      <pc:sldChg chg="del">
        <pc:chgData name="Li, Yunyi [E CPE]" userId="7df35fcf-ab21-4780-aba3-023042ccffe1" providerId="ADAL" clId="{822D0177-BEB2-4D82-B9CC-7CE8BFE8011E}" dt="2025-09-15T20:03:58.505" v="0" actId="47"/>
        <pc:sldMkLst>
          <pc:docMk/>
          <pc:sldMk cId="2415670468" sldId="334"/>
        </pc:sldMkLst>
      </pc:sldChg>
      <pc:sldChg chg="add">
        <pc:chgData name="Li, Yunyi [E CPE]" userId="7df35fcf-ab21-4780-aba3-023042ccffe1" providerId="ADAL" clId="{822D0177-BEB2-4D82-B9CC-7CE8BFE8011E}" dt="2025-09-15T20:04:00.404" v="1"/>
        <pc:sldMkLst>
          <pc:docMk/>
          <pc:sldMk cId="339381333" sldId="335"/>
        </pc:sldMkLst>
      </pc:sldChg>
      <pc:sldChg chg="del">
        <pc:chgData name="Li, Yunyi [E CPE]" userId="7df35fcf-ab21-4780-aba3-023042ccffe1" providerId="ADAL" clId="{822D0177-BEB2-4D82-B9CC-7CE8BFE8011E}" dt="2025-09-15T20:03:58.505" v="0" actId="47"/>
        <pc:sldMkLst>
          <pc:docMk/>
          <pc:sldMk cId="2034255997" sldId="335"/>
        </pc:sldMkLst>
      </pc:sldChg>
      <pc:sldChg chg="add">
        <pc:chgData name="Li, Yunyi [E CPE]" userId="7df35fcf-ab21-4780-aba3-023042ccffe1" providerId="ADAL" clId="{822D0177-BEB2-4D82-B9CC-7CE8BFE8011E}" dt="2025-09-15T20:04:00.404" v="1"/>
        <pc:sldMkLst>
          <pc:docMk/>
          <pc:sldMk cId="1354168961" sldId="336"/>
        </pc:sldMkLst>
      </pc:sldChg>
      <pc:sldChg chg="del">
        <pc:chgData name="Li, Yunyi [E CPE]" userId="7df35fcf-ab21-4780-aba3-023042ccffe1" providerId="ADAL" clId="{822D0177-BEB2-4D82-B9CC-7CE8BFE8011E}" dt="2025-09-15T20:03:58.505" v="0" actId="47"/>
        <pc:sldMkLst>
          <pc:docMk/>
          <pc:sldMk cId="1389922300" sldId="336"/>
        </pc:sldMkLst>
      </pc:sldChg>
      <pc:sldChg chg="del">
        <pc:chgData name="Li, Yunyi [E CPE]" userId="7df35fcf-ab21-4780-aba3-023042ccffe1" providerId="ADAL" clId="{822D0177-BEB2-4D82-B9CC-7CE8BFE8011E}" dt="2025-09-15T20:03:58.505" v="0" actId="47"/>
        <pc:sldMkLst>
          <pc:docMk/>
          <pc:sldMk cId="1278234781" sldId="337"/>
        </pc:sldMkLst>
      </pc:sldChg>
      <pc:sldChg chg="add">
        <pc:chgData name="Li, Yunyi [E CPE]" userId="7df35fcf-ab21-4780-aba3-023042ccffe1" providerId="ADAL" clId="{822D0177-BEB2-4D82-B9CC-7CE8BFE8011E}" dt="2025-09-15T20:04:00.404" v="1"/>
        <pc:sldMkLst>
          <pc:docMk/>
          <pc:sldMk cId="4182594213" sldId="337"/>
        </pc:sldMkLst>
      </pc:sldChg>
      <pc:sldChg chg="del">
        <pc:chgData name="Li, Yunyi [E CPE]" userId="7df35fcf-ab21-4780-aba3-023042ccffe1" providerId="ADAL" clId="{822D0177-BEB2-4D82-B9CC-7CE8BFE8011E}" dt="2025-09-15T20:03:58.505" v="0" actId="47"/>
        <pc:sldMkLst>
          <pc:docMk/>
          <pc:sldMk cId="3285422846" sldId="338"/>
        </pc:sldMkLst>
      </pc:sldChg>
      <pc:sldChg chg="add">
        <pc:chgData name="Li, Yunyi [E CPE]" userId="7df35fcf-ab21-4780-aba3-023042ccffe1" providerId="ADAL" clId="{822D0177-BEB2-4D82-B9CC-7CE8BFE8011E}" dt="2025-09-15T20:04:00.404" v="1"/>
        <pc:sldMkLst>
          <pc:docMk/>
          <pc:sldMk cId="3615280186" sldId="338"/>
        </pc:sldMkLst>
      </pc:sldChg>
      <pc:sldChg chg="add">
        <pc:chgData name="Li, Yunyi [E CPE]" userId="7df35fcf-ab21-4780-aba3-023042ccffe1" providerId="ADAL" clId="{822D0177-BEB2-4D82-B9CC-7CE8BFE8011E}" dt="2025-09-15T20:04:00.404" v="1"/>
        <pc:sldMkLst>
          <pc:docMk/>
          <pc:sldMk cId="2292254745" sldId="339"/>
        </pc:sldMkLst>
      </pc:sldChg>
      <pc:sldChg chg="del">
        <pc:chgData name="Li, Yunyi [E CPE]" userId="7df35fcf-ab21-4780-aba3-023042ccffe1" providerId="ADAL" clId="{822D0177-BEB2-4D82-B9CC-7CE8BFE8011E}" dt="2025-09-15T20:03:58.505" v="0" actId="47"/>
        <pc:sldMkLst>
          <pc:docMk/>
          <pc:sldMk cId="3027225281" sldId="339"/>
        </pc:sldMkLst>
      </pc:sldChg>
      <pc:sldChg chg="del">
        <pc:chgData name="Li, Yunyi [E CPE]" userId="7df35fcf-ab21-4780-aba3-023042ccffe1" providerId="ADAL" clId="{822D0177-BEB2-4D82-B9CC-7CE8BFE8011E}" dt="2025-09-15T20:03:58.505" v="0" actId="47"/>
        <pc:sldMkLst>
          <pc:docMk/>
          <pc:sldMk cId="65520140" sldId="340"/>
        </pc:sldMkLst>
      </pc:sldChg>
      <pc:sldChg chg="add">
        <pc:chgData name="Li, Yunyi [E CPE]" userId="7df35fcf-ab21-4780-aba3-023042ccffe1" providerId="ADAL" clId="{822D0177-BEB2-4D82-B9CC-7CE8BFE8011E}" dt="2025-09-15T20:04:00.404" v="1"/>
        <pc:sldMkLst>
          <pc:docMk/>
          <pc:sldMk cId="3260793914" sldId="340"/>
        </pc:sldMkLst>
      </pc:sldChg>
      <pc:sldChg chg="add">
        <pc:chgData name="Li, Yunyi [E CPE]" userId="7df35fcf-ab21-4780-aba3-023042ccffe1" providerId="ADAL" clId="{822D0177-BEB2-4D82-B9CC-7CE8BFE8011E}" dt="2025-09-15T20:04:00.404" v="1"/>
        <pc:sldMkLst>
          <pc:docMk/>
          <pc:sldMk cId="72153572" sldId="341"/>
        </pc:sldMkLst>
      </pc:sldChg>
      <pc:sldChg chg="del">
        <pc:chgData name="Li, Yunyi [E CPE]" userId="7df35fcf-ab21-4780-aba3-023042ccffe1" providerId="ADAL" clId="{822D0177-BEB2-4D82-B9CC-7CE8BFE8011E}" dt="2025-09-15T20:03:58.505" v="0" actId="47"/>
        <pc:sldMkLst>
          <pc:docMk/>
          <pc:sldMk cId="1558778337" sldId="341"/>
        </pc:sldMkLst>
      </pc:sldChg>
      <pc:sldChg chg="add">
        <pc:chgData name="Li, Yunyi [E CPE]" userId="7df35fcf-ab21-4780-aba3-023042ccffe1" providerId="ADAL" clId="{822D0177-BEB2-4D82-B9CC-7CE8BFE8011E}" dt="2025-09-15T20:04:00.404" v="1"/>
        <pc:sldMkLst>
          <pc:docMk/>
          <pc:sldMk cId="603860" sldId="342"/>
        </pc:sldMkLst>
      </pc:sldChg>
      <pc:sldChg chg="del">
        <pc:chgData name="Li, Yunyi [E CPE]" userId="7df35fcf-ab21-4780-aba3-023042ccffe1" providerId="ADAL" clId="{822D0177-BEB2-4D82-B9CC-7CE8BFE8011E}" dt="2025-09-15T20:03:58.505" v="0" actId="47"/>
        <pc:sldMkLst>
          <pc:docMk/>
          <pc:sldMk cId="836370568" sldId="342"/>
        </pc:sldMkLst>
      </pc:sldChg>
      <pc:sldChg chg="add">
        <pc:chgData name="Li, Yunyi [E CPE]" userId="7df35fcf-ab21-4780-aba3-023042ccffe1" providerId="ADAL" clId="{822D0177-BEB2-4D82-B9CC-7CE8BFE8011E}" dt="2025-09-15T20:04:00.404" v="1"/>
        <pc:sldMkLst>
          <pc:docMk/>
          <pc:sldMk cId="1167688349" sldId="343"/>
        </pc:sldMkLst>
      </pc:sldChg>
      <pc:sldChg chg="del">
        <pc:chgData name="Li, Yunyi [E CPE]" userId="7df35fcf-ab21-4780-aba3-023042ccffe1" providerId="ADAL" clId="{822D0177-BEB2-4D82-B9CC-7CE8BFE8011E}" dt="2025-09-15T20:03:58.505" v="0" actId="47"/>
        <pc:sldMkLst>
          <pc:docMk/>
          <pc:sldMk cId="1452369378" sldId="343"/>
        </pc:sldMkLst>
      </pc:sldChg>
      <pc:sldChg chg="del">
        <pc:chgData name="Li, Yunyi [E CPE]" userId="7df35fcf-ab21-4780-aba3-023042ccffe1" providerId="ADAL" clId="{822D0177-BEB2-4D82-B9CC-7CE8BFE8011E}" dt="2025-09-15T20:03:58.505" v="0" actId="47"/>
        <pc:sldMkLst>
          <pc:docMk/>
          <pc:sldMk cId="2414084215" sldId="344"/>
        </pc:sldMkLst>
      </pc:sldChg>
      <pc:sldChg chg="add">
        <pc:chgData name="Li, Yunyi [E CPE]" userId="7df35fcf-ab21-4780-aba3-023042ccffe1" providerId="ADAL" clId="{822D0177-BEB2-4D82-B9CC-7CE8BFE8011E}" dt="2025-09-15T20:04:00.404" v="1"/>
        <pc:sldMkLst>
          <pc:docMk/>
          <pc:sldMk cId="2623891291" sldId="344"/>
        </pc:sldMkLst>
      </pc:sldChg>
      <pc:sldChg chg="add">
        <pc:chgData name="Li, Yunyi [E CPE]" userId="7df35fcf-ab21-4780-aba3-023042ccffe1" providerId="ADAL" clId="{822D0177-BEB2-4D82-B9CC-7CE8BFE8011E}" dt="2025-09-15T20:04:00.404" v="1"/>
        <pc:sldMkLst>
          <pc:docMk/>
          <pc:sldMk cId="1440740017" sldId="345"/>
        </pc:sldMkLst>
      </pc:sldChg>
      <pc:sldChg chg="del">
        <pc:chgData name="Li, Yunyi [E CPE]" userId="7df35fcf-ab21-4780-aba3-023042ccffe1" providerId="ADAL" clId="{822D0177-BEB2-4D82-B9CC-7CE8BFE8011E}" dt="2025-09-15T20:03:58.505" v="0" actId="47"/>
        <pc:sldMkLst>
          <pc:docMk/>
          <pc:sldMk cId="1724052971" sldId="345"/>
        </pc:sldMkLst>
      </pc:sldChg>
      <pc:sldChg chg="add">
        <pc:chgData name="Li, Yunyi [E CPE]" userId="7df35fcf-ab21-4780-aba3-023042ccffe1" providerId="ADAL" clId="{822D0177-BEB2-4D82-B9CC-7CE8BFE8011E}" dt="2025-09-15T20:04:00.404" v="1"/>
        <pc:sldMkLst>
          <pc:docMk/>
          <pc:sldMk cId="1406948801" sldId="346"/>
        </pc:sldMkLst>
      </pc:sldChg>
      <pc:sldChg chg="del">
        <pc:chgData name="Li, Yunyi [E CPE]" userId="7df35fcf-ab21-4780-aba3-023042ccffe1" providerId="ADAL" clId="{822D0177-BEB2-4D82-B9CC-7CE8BFE8011E}" dt="2025-09-15T20:03:58.505" v="0" actId="47"/>
        <pc:sldMkLst>
          <pc:docMk/>
          <pc:sldMk cId="2044153933" sldId="346"/>
        </pc:sldMkLst>
      </pc:sldChg>
      <pc:sldChg chg="del">
        <pc:chgData name="Li, Yunyi [E CPE]" userId="7df35fcf-ab21-4780-aba3-023042ccffe1" providerId="ADAL" clId="{822D0177-BEB2-4D82-B9CC-7CE8BFE8011E}" dt="2025-09-15T20:03:58.505" v="0" actId="47"/>
        <pc:sldMkLst>
          <pc:docMk/>
          <pc:sldMk cId="2415969548" sldId="347"/>
        </pc:sldMkLst>
      </pc:sldChg>
      <pc:sldChg chg="add">
        <pc:chgData name="Li, Yunyi [E CPE]" userId="7df35fcf-ab21-4780-aba3-023042ccffe1" providerId="ADAL" clId="{822D0177-BEB2-4D82-B9CC-7CE8BFE8011E}" dt="2025-09-15T20:04:00.404" v="1"/>
        <pc:sldMkLst>
          <pc:docMk/>
          <pc:sldMk cId="4094963647" sldId="347"/>
        </pc:sldMkLst>
      </pc:sldChg>
      <pc:sldChg chg="del">
        <pc:chgData name="Li, Yunyi [E CPE]" userId="7df35fcf-ab21-4780-aba3-023042ccffe1" providerId="ADAL" clId="{822D0177-BEB2-4D82-B9CC-7CE8BFE8011E}" dt="2025-09-15T20:03:58.505" v="0" actId="47"/>
        <pc:sldMkLst>
          <pc:docMk/>
          <pc:sldMk cId="1347458527" sldId="348"/>
        </pc:sldMkLst>
      </pc:sldChg>
      <pc:sldChg chg="add">
        <pc:chgData name="Li, Yunyi [E CPE]" userId="7df35fcf-ab21-4780-aba3-023042ccffe1" providerId="ADAL" clId="{822D0177-BEB2-4D82-B9CC-7CE8BFE8011E}" dt="2025-09-15T20:04:00.404" v="1"/>
        <pc:sldMkLst>
          <pc:docMk/>
          <pc:sldMk cId="4052320695" sldId="348"/>
        </pc:sldMkLst>
      </pc:sldChg>
      <pc:sldChg chg="del">
        <pc:chgData name="Li, Yunyi [E CPE]" userId="7df35fcf-ab21-4780-aba3-023042ccffe1" providerId="ADAL" clId="{822D0177-BEB2-4D82-B9CC-7CE8BFE8011E}" dt="2025-09-15T20:03:58.505" v="0" actId="47"/>
        <pc:sldMkLst>
          <pc:docMk/>
          <pc:sldMk cId="175313165" sldId="349"/>
        </pc:sldMkLst>
      </pc:sldChg>
      <pc:sldChg chg="add">
        <pc:chgData name="Li, Yunyi [E CPE]" userId="7df35fcf-ab21-4780-aba3-023042ccffe1" providerId="ADAL" clId="{822D0177-BEB2-4D82-B9CC-7CE8BFE8011E}" dt="2025-09-15T20:04:00.404" v="1"/>
        <pc:sldMkLst>
          <pc:docMk/>
          <pc:sldMk cId="1634724468" sldId="349"/>
        </pc:sldMkLst>
      </pc:sldChg>
      <pc:sldChg chg="del">
        <pc:chgData name="Li, Yunyi [E CPE]" userId="7df35fcf-ab21-4780-aba3-023042ccffe1" providerId="ADAL" clId="{822D0177-BEB2-4D82-B9CC-7CE8BFE8011E}" dt="2025-09-15T20:03:58.505" v="0" actId="47"/>
        <pc:sldMkLst>
          <pc:docMk/>
          <pc:sldMk cId="2658759749" sldId="350"/>
        </pc:sldMkLst>
      </pc:sldChg>
      <pc:sldChg chg="add">
        <pc:chgData name="Li, Yunyi [E CPE]" userId="7df35fcf-ab21-4780-aba3-023042ccffe1" providerId="ADAL" clId="{822D0177-BEB2-4D82-B9CC-7CE8BFE8011E}" dt="2025-09-15T20:04:00.404" v="1"/>
        <pc:sldMkLst>
          <pc:docMk/>
          <pc:sldMk cId="4007438030" sldId="350"/>
        </pc:sldMkLst>
      </pc:sldChg>
      <pc:sldChg chg="add">
        <pc:chgData name="Li, Yunyi [E CPE]" userId="7df35fcf-ab21-4780-aba3-023042ccffe1" providerId="ADAL" clId="{822D0177-BEB2-4D82-B9CC-7CE8BFE8011E}" dt="2025-09-15T20:04:00.404" v="1"/>
        <pc:sldMkLst>
          <pc:docMk/>
          <pc:sldMk cId="2213065325" sldId="351"/>
        </pc:sldMkLst>
      </pc:sldChg>
      <pc:sldChg chg="del">
        <pc:chgData name="Li, Yunyi [E CPE]" userId="7df35fcf-ab21-4780-aba3-023042ccffe1" providerId="ADAL" clId="{822D0177-BEB2-4D82-B9CC-7CE8BFE8011E}" dt="2025-09-15T20:03:58.505" v="0" actId="47"/>
        <pc:sldMkLst>
          <pc:docMk/>
          <pc:sldMk cId="3300166474" sldId="351"/>
        </pc:sldMkLst>
      </pc:sldChg>
      <pc:sldChg chg="add">
        <pc:chgData name="Li, Yunyi [E CPE]" userId="7df35fcf-ab21-4780-aba3-023042ccffe1" providerId="ADAL" clId="{822D0177-BEB2-4D82-B9CC-7CE8BFE8011E}" dt="2025-09-15T20:04:00.404" v="1"/>
        <pc:sldMkLst>
          <pc:docMk/>
          <pc:sldMk cId="1169189246" sldId="352"/>
        </pc:sldMkLst>
      </pc:sldChg>
      <pc:sldChg chg="del">
        <pc:chgData name="Li, Yunyi [E CPE]" userId="7df35fcf-ab21-4780-aba3-023042ccffe1" providerId="ADAL" clId="{822D0177-BEB2-4D82-B9CC-7CE8BFE8011E}" dt="2025-09-15T20:03:58.505" v="0" actId="47"/>
        <pc:sldMkLst>
          <pc:docMk/>
          <pc:sldMk cId="2614144698" sldId="352"/>
        </pc:sldMkLst>
      </pc:sldChg>
      <pc:sldChg chg="del">
        <pc:chgData name="Li, Yunyi [E CPE]" userId="7df35fcf-ab21-4780-aba3-023042ccffe1" providerId="ADAL" clId="{822D0177-BEB2-4D82-B9CC-7CE8BFE8011E}" dt="2025-09-15T20:03:58.505" v="0" actId="47"/>
        <pc:sldMkLst>
          <pc:docMk/>
          <pc:sldMk cId="673318775" sldId="353"/>
        </pc:sldMkLst>
      </pc:sldChg>
      <pc:sldChg chg="add">
        <pc:chgData name="Li, Yunyi [E CPE]" userId="7df35fcf-ab21-4780-aba3-023042ccffe1" providerId="ADAL" clId="{822D0177-BEB2-4D82-B9CC-7CE8BFE8011E}" dt="2025-09-15T20:04:00.404" v="1"/>
        <pc:sldMkLst>
          <pc:docMk/>
          <pc:sldMk cId="827120556" sldId="353"/>
        </pc:sldMkLst>
      </pc:sldChg>
      <pc:sldChg chg="add">
        <pc:chgData name="Li, Yunyi [E CPE]" userId="7df35fcf-ab21-4780-aba3-023042ccffe1" providerId="ADAL" clId="{822D0177-BEB2-4D82-B9CC-7CE8BFE8011E}" dt="2025-09-15T20:04:00.404" v="1"/>
        <pc:sldMkLst>
          <pc:docMk/>
          <pc:sldMk cId="811102353" sldId="354"/>
        </pc:sldMkLst>
      </pc:sldChg>
      <pc:sldChg chg="del">
        <pc:chgData name="Li, Yunyi [E CPE]" userId="7df35fcf-ab21-4780-aba3-023042ccffe1" providerId="ADAL" clId="{822D0177-BEB2-4D82-B9CC-7CE8BFE8011E}" dt="2025-09-15T20:03:58.505" v="0" actId="47"/>
        <pc:sldMkLst>
          <pc:docMk/>
          <pc:sldMk cId="1262965513" sldId="354"/>
        </pc:sldMkLst>
      </pc:sldChg>
      <pc:sldChg chg="del">
        <pc:chgData name="Li, Yunyi [E CPE]" userId="7df35fcf-ab21-4780-aba3-023042ccffe1" providerId="ADAL" clId="{822D0177-BEB2-4D82-B9CC-7CE8BFE8011E}" dt="2025-09-15T20:03:58.505" v="0" actId="47"/>
        <pc:sldMkLst>
          <pc:docMk/>
          <pc:sldMk cId="325989180" sldId="355"/>
        </pc:sldMkLst>
      </pc:sldChg>
      <pc:sldChg chg="add">
        <pc:chgData name="Li, Yunyi [E CPE]" userId="7df35fcf-ab21-4780-aba3-023042ccffe1" providerId="ADAL" clId="{822D0177-BEB2-4D82-B9CC-7CE8BFE8011E}" dt="2025-09-15T20:04:00.404" v="1"/>
        <pc:sldMkLst>
          <pc:docMk/>
          <pc:sldMk cId="1724479898" sldId="355"/>
        </pc:sldMkLst>
      </pc:sldChg>
      <pc:sldChg chg="add">
        <pc:chgData name="Li, Yunyi [E CPE]" userId="7df35fcf-ab21-4780-aba3-023042ccffe1" providerId="ADAL" clId="{822D0177-BEB2-4D82-B9CC-7CE8BFE8011E}" dt="2025-09-15T20:04:00.404" v="1"/>
        <pc:sldMkLst>
          <pc:docMk/>
          <pc:sldMk cId="1096602787" sldId="356"/>
        </pc:sldMkLst>
      </pc:sldChg>
      <pc:sldChg chg="del">
        <pc:chgData name="Li, Yunyi [E CPE]" userId="7df35fcf-ab21-4780-aba3-023042ccffe1" providerId="ADAL" clId="{822D0177-BEB2-4D82-B9CC-7CE8BFE8011E}" dt="2025-09-15T20:03:58.505" v="0" actId="47"/>
        <pc:sldMkLst>
          <pc:docMk/>
          <pc:sldMk cId="2759892790" sldId="356"/>
        </pc:sldMkLst>
      </pc:sldChg>
      <pc:sldChg chg="add">
        <pc:chgData name="Li, Yunyi [E CPE]" userId="7df35fcf-ab21-4780-aba3-023042ccffe1" providerId="ADAL" clId="{822D0177-BEB2-4D82-B9CC-7CE8BFE8011E}" dt="2025-09-15T20:04:00.404" v="1"/>
        <pc:sldMkLst>
          <pc:docMk/>
          <pc:sldMk cId="201667758" sldId="357"/>
        </pc:sldMkLst>
      </pc:sldChg>
      <pc:sldChg chg="del">
        <pc:chgData name="Li, Yunyi [E CPE]" userId="7df35fcf-ab21-4780-aba3-023042ccffe1" providerId="ADAL" clId="{822D0177-BEB2-4D82-B9CC-7CE8BFE8011E}" dt="2025-09-15T20:03:58.505" v="0" actId="47"/>
        <pc:sldMkLst>
          <pc:docMk/>
          <pc:sldMk cId="3093621951" sldId="357"/>
        </pc:sldMkLst>
      </pc:sldChg>
      <pc:sldChg chg="del">
        <pc:chgData name="Li, Yunyi [E CPE]" userId="7df35fcf-ab21-4780-aba3-023042ccffe1" providerId="ADAL" clId="{822D0177-BEB2-4D82-B9CC-7CE8BFE8011E}" dt="2025-09-15T20:03:58.505" v="0" actId="47"/>
        <pc:sldMkLst>
          <pc:docMk/>
          <pc:sldMk cId="2740100152" sldId="358"/>
        </pc:sldMkLst>
      </pc:sldChg>
      <pc:sldChg chg="add">
        <pc:chgData name="Li, Yunyi [E CPE]" userId="7df35fcf-ab21-4780-aba3-023042ccffe1" providerId="ADAL" clId="{822D0177-BEB2-4D82-B9CC-7CE8BFE8011E}" dt="2025-09-15T20:04:00.404" v="1"/>
        <pc:sldMkLst>
          <pc:docMk/>
          <pc:sldMk cId="3916787441" sldId="358"/>
        </pc:sldMkLst>
      </pc:sldChg>
      <pc:sldChg chg="add">
        <pc:chgData name="Li, Yunyi [E CPE]" userId="7df35fcf-ab21-4780-aba3-023042ccffe1" providerId="ADAL" clId="{822D0177-BEB2-4D82-B9CC-7CE8BFE8011E}" dt="2025-09-15T20:04:00.404" v="1"/>
        <pc:sldMkLst>
          <pc:docMk/>
          <pc:sldMk cId="1392306039" sldId="359"/>
        </pc:sldMkLst>
      </pc:sldChg>
      <pc:sldChg chg="del">
        <pc:chgData name="Li, Yunyi [E CPE]" userId="7df35fcf-ab21-4780-aba3-023042ccffe1" providerId="ADAL" clId="{822D0177-BEB2-4D82-B9CC-7CE8BFE8011E}" dt="2025-09-15T20:03:58.505" v="0" actId="47"/>
        <pc:sldMkLst>
          <pc:docMk/>
          <pc:sldMk cId="3753892478" sldId="359"/>
        </pc:sldMkLst>
      </pc:sldChg>
      <pc:sldChg chg="add">
        <pc:chgData name="Li, Yunyi [E CPE]" userId="7df35fcf-ab21-4780-aba3-023042ccffe1" providerId="ADAL" clId="{822D0177-BEB2-4D82-B9CC-7CE8BFE8011E}" dt="2025-09-15T20:04:00.404" v="1"/>
        <pc:sldMkLst>
          <pc:docMk/>
          <pc:sldMk cId="1074279253" sldId="360"/>
        </pc:sldMkLst>
      </pc:sldChg>
      <pc:sldChg chg="del">
        <pc:chgData name="Li, Yunyi [E CPE]" userId="7df35fcf-ab21-4780-aba3-023042ccffe1" providerId="ADAL" clId="{822D0177-BEB2-4D82-B9CC-7CE8BFE8011E}" dt="2025-09-15T20:03:58.505" v="0" actId="47"/>
        <pc:sldMkLst>
          <pc:docMk/>
          <pc:sldMk cId="2161097819" sldId="360"/>
        </pc:sldMkLst>
      </pc:sldChg>
      <pc:sldChg chg="add">
        <pc:chgData name="Li, Yunyi [E CPE]" userId="7df35fcf-ab21-4780-aba3-023042ccffe1" providerId="ADAL" clId="{822D0177-BEB2-4D82-B9CC-7CE8BFE8011E}" dt="2025-09-15T20:04:00.404" v="1"/>
        <pc:sldMkLst>
          <pc:docMk/>
          <pc:sldMk cId="4066642788" sldId="362"/>
        </pc:sldMkLst>
      </pc:sldChg>
      <pc:sldChg chg="add">
        <pc:chgData name="Li, Yunyi [E CPE]" userId="7df35fcf-ab21-4780-aba3-023042ccffe1" providerId="ADAL" clId="{822D0177-BEB2-4D82-B9CC-7CE8BFE8011E}" dt="2025-09-15T20:04:00.404" v="1"/>
        <pc:sldMkLst>
          <pc:docMk/>
          <pc:sldMk cId="4281444881" sldId="363"/>
        </pc:sldMkLst>
      </pc:sldChg>
      <pc:sldChg chg="add">
        <pc:chgData name="Li, Yunyi [E CPE]" userId="7df35fcf-ab21-4780-aba3-023042ccffe1" providerId="ADAL" clId="{822D0177-BEB2-4D82-B9CC-7CE8BFE8011E}" dt="2025-09-15T20:04:00.404" v="1"/>
        <pc:sldMkLst>
          <pc:docMk/>
          <pc:sldMk cId="1576824100" sldId="364"/>
        </pc:sldMkLst>
      </pc:sldChg>
      <pc:sldChg chg="add">
        <pc:chgData name="Li, Yunyi [E CPE]" userId="7df35fcf-ab21-4780-aba3-023042ccffe1" providerId="ADAL" clId="{822D0177-BEB2-4D82-B9CC-7CE8BFE8011E}" dt="2025-09-15T20:04:00.404" v="1"/>
        <pc:sldMkLst>
          <pc:docMk/>
          <pc:sldMk cId="1604037103" sldId="365"/>
        </pc:sldMkLst>
      </pc:sldChg>
      <pc:sldChg chg="add">
        <pc:chgData name="Li, Yunyi [E CPE]" userId="7df35fcf-ab21-4780-aba3-023042ccffe1" providerId="ADAL" clId="{822D0177-BEB2-4D82-B9CC-7CE8BFE8011E}" dt="2025-09-15T20:04:00.404" v="1"/>
        <pc:sldMkLst>
          <pc:docMk/>
          <pc:sldMk cId="1471450397" sldId="366"/>
        </pc:sldMkLst>
      </pc:sldChg>
      <pc:sldChg chg="add">
        <pc:chgData name="Li, Yunyi [E CPE]" userId="7df35fcf-ab21-4780-aba3-023042ccffe1" providerId="ADAL" clId="{822D0177-BEB2-4D82-B9CC-7CE8BFE8011E}" dt="2025-09-15T20:04:00.404" v="1"/>
        <pc:sldMkLst>
          <pc:docMk/>
          <pc:sldMk cId="2883111991" sldId="367"/>
        </pc:sldMkLst>
      </pc:sldChg>
      <pc:sldChg chg="add">
        <pc:chgData name="Li, Yunyi [E CPE]" userId="7df35fcf-ab21-4780-aba3-023042ccffe1" providerId="ADAL" clId="{822D0177-BEB2-4D82-B9CC-7CE8BFE8011E}" dt="2025-09-15T20:04:00.404" v="1"/>
        <pc:sldMkLst>
          <pc:docMk/>
          <pc:sldMk cId="1057853517" sldId="368"/>
        </pc:sldMkLst>
      </pc:sldChg>
      <pc:sldChg chg="add">
        <pc:chgData name="Li, Yunyi [E CPE]" userId="7df35fcf-ab21-4780-aba3-023042ccffe1" providerId="ADAL" clId="{822D0177-BEB2-4D82-B9CC-7CE8BFE8011E}" dt="2025-09-15T20:04:00.404" v="1"/>
        <pc:sldMkLst>
          <pc:docMk/>
          <pc:sldMk cId="1539184604" sldId="369"/>
        </pc:sldMkLst>
      </pc:sldChg>
      <pc:sldChg chg="add">
        <pc:chgData name="Li, Yunyi [E CPE]" userId="7df35fcf-ab21-4780-aba3-023042ccffe1" providerId="ADAL" clId="{822D0177-BEB2-4D82-B9CC-7CE8BFE8011E}" dt="2025-09-15T20:04:00.404" v="1"/>
        <pc:sldMkLst>
          <pc:docMk/>
          <pc:sldMk cId="3051336621" sldId="370"/>
        </pc:sldMkLst>
      </pc:sldChg>
      <pc:sldChg chg="add">
        <pc:chgData name="Li, Yunyi [E CPE]" userId="7df35fcf-ab21-4780-aba3-023042ccffe1" providerId="ADAL" clId="{822D0177-BEB2-4D82-B9CC-7CE8BFE8011E}" dt="2025-09-15T20:04:00.404" v="1"/>
        <pc:sldMkLst>
          <pc:docMk/>
          <pc:sldMk cId="1746128797" sldId="371"/>
        </pc:sldMkLst>
      </pc:sldChg>
      <pc:sldChg chg="add">
        <pc:chgData name="Li, Yunyi [E CPE]" userId="7df35fcf-ab21-4780-aba3-023042ccffe1" providerId="ADAL" clId="{822D0177-BEB2-4D82-B9CC-7CE8BFE8011E}" dt="2025-09-15T20:04:00.404" v="1"/>
        <pc:sldMkLst>
          <pc:docMk/>
          <pc:sldMk cId="1750248143" sldId="372"/>
        </pc:sldMkLst>
      </pc:sldChg>
      <pc:sldChg chg="add">
        <pc:chgData name="Li, Yunyi [E CPE]" userId="7df35fcf-ab21-4780-aba3-023042ccffe1" providerId="ADAL" clId="{822D0177-BEB2-4D82-B9CC-7CE8BFE8011E}" dt="2025-09-15T20:04:00.404" v="1"/>
        <pc:sldMkLst>
          <pc:docMk/>
          <pc:sldMk cId="16772523" sldId="373"/>
        </pc:sldMkLst>
      </pc:sldChg>
      <pc:sldChg chg="add">
        <pc:chgData name="Li, Yunyi [E CPE]" userId="7df35fcf-ab21-4780-aba3-023042ccffe1" providerId="ADAL" clId="{822D0177-BEB2-4D82-B9CC-7CE8BFE8011E}" dt="2025-09-15T20:04:00.404" v="1"/>
        <pc:sldMkLst>
          <pc:docMk/>
          <pc:sldMk cId="2202489036" sldId="374"/>
        </pc:sldMkLst>
      </pc:sldChg>
      <pc:sldChg chg="add">
        <pc:chgData name="Li, Yunyi [E CPE]" userId="7df35fcf-ab21-4780-aba3-023042ccffe1" providerId="ADAL" clId="{822D0177-BEB2-4D82-B9CC-7CE8BFE8011E}" dt="2025-09-15T20:04:00.404" v="1"/>
        <pc:sldMkLst>
          <pc:docMk/>
          <pc:sldMk cId="3634666768" sldId="375"/>
        </pc:sldMkLst>
      </pc:sldChg>
      <pc:sldChg chg="add">
        <pc:chgData name="Li, Yunyi [E CPE]" userId="7df35fcf-ab21-4780-aba3-023042ccffe1" providerId="ADAL" clId="{822D0177-BEB2-4D82-B9CC-7CE8BFE8011E}" dt="2025-09-15T20:04:00.404" v="1"/>
        <pc:sldMkLst>
          <pc:docMk/>
          <pc:sldMk cId="1819102069" sldId="376"/>
        </pc:sldMkLst>
      </pc:sldChg>
      <pc:sldChg chg="add">
        <pc:chgData name="Li, Yunyi [E CPE]" userId="7df35fcf-ab21-4780-aba3-023042ccffe1" providerId="ADAL" clId="{822D0177-BEB2-4D82-B9CC-7CE8BFE8011E}" dt="2025-09-15T20:04:00.404" v="1"/>
        <pc:sldMkLst>
          <pc:docMk/>
          <pc:sldMk cId="2654605938" sldId="377"/>
        </pc:sldMkLst>
      </pc:sldChg>
      <pc:sldChg chg="add">
        <pc:chgData name="Li, Yunyi [E CPE]" userId="7df35fcf-ab21-4780-aba3-023042ccffe1" providerId="ADAL" clId="{822D0177-BEB2-4D82-B9CC-7CE8BFE8011E}" dt="2025-09-15T20:04:00.404" v="1"/>
        <pc:sldMkLst>
          <pc:docMk/>
          <pc:sldMk cId="3487990945" sldId="378"/>
        </pc:sldMkLst>
      </pc:sldChg>
      <pc:sldChg chg="add">
        <pc:chgData name="Li, Yunyi [E CPE]" userId="7df35fcf-ab21-4780-aba3-023042ccffe1" providerId="ADAL" clId="{822D0177-BEB2-4D82-B9CC-7CE8BFE8011E}" dt="2025-09-15T20:04:00.404" v="1"/>
        <pc:sldMkLst>
          <pc:docMk/>
          <pc:sldMk cId="3700264289" sldId="379"/>
        </pc:sldMkLst>
      </pc:sldChg>
      <pc:sldChg chg="add">
        <pc:chgData name="Li, Yunyi [E CPE]" userId="7df35fcf-ab21-4780-aba3-023042ccffe1" providerId="ADAL" clId="{822D0177-BEB2-4D82-B9CC-7CE8BFE8011E}" dt="2025-09-15T20:04:00.404" v="1"/>
        <pc:sldMkLst>
          <pc:docMk/>
          <pc:sldMk cId="3003826045" sldId="380"/>
        </pc:sldMkLst>
      </pc:sldChg>
      <pc:sldChg chg="add">
        <pc:chgData name="Li, Yunyi [E CPE]" userId="7df35fcf-ab21-4780-aba3-023042ccffe1" providerId="ADAL" clId="{822D0177-BEB2-4D82-B9CC-7CE8BFE8011E}" dt="2025-09-15T20:04:00.404" v="1"/>
        <pc:sldMkLst>
          <pc:docMk/>
          <pc:sldMk cId="2430293059" sldId="381"/>
        </pc:sldMkLst>
      </pc:sldChg>
      <pc:sldChg chg="add">
        <pc:chgData name="Li, Yunyi [E CPE]" userId="7df35fcf-ab21-4780-aba3-023042ccffe1" providerId="ADAL" clId="{822D0177-BEB2-4D82-B9CC-7CE8BFE8011E}" dt="2025-09-15T20:04:00.404" v="1"/>
        <pc:sldMkLst>
          <pc:docMk/>
          <pc:sldMk cId="3788856762" sldId="382"/>
        </pc:sldMkLst>
      </pc:sldChg>
      <pc:sldChg chg="add">
        <pc:chgData name="Li, Yunyi [E CPE]" userId="7df35fcf-ab21-4780-aba3-023042ccffe1" providerId="ADAL" clId="{822D0177-BEB2-4D82-B9CC-7CE8BFE8011E}" dt="2025-09-15T20:04:00.404" v="1"/>
        <pc:sldMkLst>
          <pc:docMk/>
          <pc:sldMk cId="1206679668" sldId="383"/>
        </pc:sldMkLst>
      </pc:sldChg>
      <pc:sldChg chg="add">
        <pc:chgData name="Li, Yunyi [E CPE]" userId="7df35fcf-ab21-4780-aba3-023042ccffe1" providerId="ADAL" clId="{822D0177-BEB2-4D82-B9CC-7CE8BFE8011E}" dt="2025-09-15T20:04:00.404" v="1"/>
        <pc:sldMkLst>
          <pc:docMk/>
          <pc:sldMk cId="671618220" sldId="384"/>
        </pc:sldMkLst>
      </pc:sldChg>
      <pc:sldChg chg="add">
        <pc:chgData name="Li, Yunyi [E CPE]" userId="7df35fcf-ab21-4780-aba3-023042ccffe1" providerId="ADAL" clId="{822D0177-BEB2-4D82-B9CC-7CE8BFE8011E}" dt="2025-09-15T20:04:00.404" v="1"/>
        <pc:sldMkLst>
          <pc:docMk/>
          <pc:sldMk cId="1735998703" sldId="385"/>
        </pc:sldMkLst>
      </pc:sldChg>
      <pc:sldChg chg="add">
        <pc:chgData name="Li, Yunyi [E CPE]" userId="7df35fcf-ab21-4780-aba3-023042ccffe1" providerId="ADAL" clId="{822D0177-BEB2-4D82-B9CC-7CE8BFE8011E}" dt="2025-09-15T20:04:00.404" v="1"/>
        <pc:sldMkLst>
          <pc:docMk/>
          <pc:sldMk cId="3681154071" sldId="386"/>
        </pc:sldMkLst>
      </pc:sldChg>
      <pc:sldChg chg="add">
        <pc:chgData name="Li, Yunyi [E CPE]" userId="7df35fcf-ab21-4780-aba3-023042ccffe1" providerId="ADAL" clId="{822D0177-BEB2-4D82-B9CC-7CE8BFE8011E}" dt="2025-09-15T20:04:00.404" v="1"/>
        <pc:sldMkLst>
          <pc:docMk/>
          <pc:sldMk cId="3327067144" sldId="387"/>
        </pc:sldMkLst>
      </pc:sldChg>
      <pc:sldChg chg="add">
        <pc:chgData name="Li, Yunyi [E CPE]" userId="7df35fcf-ab21-4780-aba3-023042ccffe1" providerId="ADAL" clId="{822D0177-BEB2-4D82-B9CC-7CE8BFE8011E}" dt="2025-09-15T20:04:00.404" v="1"/>
        <pc:sldMkLst>
          <pc:docMk/>
          <pc:sldMk cId="1358450542" sldId="388"/>
        </pc:sldMkLst>
      </pc:sldChg>
      <pc:sldChg chg="add">
        <pc:chgData name="Li, Yunyi [E CPE]" userId="7df35fcf-ab21-4780-aba3-023042ccffe1" providerId="ADAL" clId="{822D0177-BEB2-4D82-B9CC-7CE8BFE8011E}" dt="2025-09-15T20:04:00.404" v="1"/>
        <pc:sldMkLst>
          <pc:docMk/>
          <pc:sldMk cId="2750406605" sldId="389"/>
        </pc:sldMkLst>
      </pc:sldChg>
      <pc:sldChg chg="add">
        <pc:chgData name="Li, Yunyi [E CPE]" userId="7df35fcf-ab21-4780-aba3-023042ccffe1" providerId="ADAL" clId="{822D0177-BEB2-4D82-B9CC-7CE8BFE8011E}" dt="2025-09-15T20:04:00.404" v="1"/>
        <pc:sldMkLst>
          <pc:docMk/>
          <pc:sldMk cId="1266808114" sldId="390"/>
        </pc:sldMkLst>
      </pc:sldChg>
      <pc:sldChg chg="add">
        <pc:chgData name="Li, Yunyi [E CPE]" userId="7df35fcf-ab21-4780-aba3-023042ccffe1" providerId="ADAL" clId="{822D0177-BEB2-4D82-B9CC-7CE8BFE8011E}" dt="2025-09-15T20:04:00.404" v="1"/>
        <pc:sldMkLst>
          <pc:docMk/>
          <pc:sldMk cId="1799035230" sldId="391"/>
        </pc:sldMkLst>
      </pc:sldChg>
      <pc:sldChg chg="add">
        <pc:chgData name="Li, Yunyi [E CPE]" userId="7df35fcf-ab21-4780-aba3-023042ccffe1" providerId="ADAL" clId="{822D0177-BEB2-4D82-B9CC-7CE8BFE8011E}" dt="2025-09-15T20:04:00.404" v="1"/>
        <pc:sldMkLst>
          <pc:docMk/>
          <pc:sldMk cId="1304925480" sldId="392"/>
        </pc:sldMkLst>
      </pc:sldChg>
      <pc:sldChg chg="add">
        <pc:chgData name="Li, Yunyi [E CPE]" userId="7df35fcf-ab21-4780-aba3-023042ccffe1" providerId="ADAL" clId="{822D0177-BEB2-4D82-B9CC-7CE8BFE8011E}" dt="2025-09-15T20:04:00.404" v="1"/>
        <pc:sldMkLst>
          <pc:docMk/>
          <pc:sldMk cId="1366969211" sldId="393"/>
        </pc:sldMkLst>
      </pc:sldChg>
      <pc:sldChg chg="add">
        <pc:chgData name="Li, Yunyi [E CPE]" userId="7df35fcf-ab21-4780-aba3-023042ccffe1" providerId="ADAL" clId="{822D0177-BEB2-4D82-B9CC-7CE8BFE8011E}" dt="2025-09-15T20:04:00.404" v="1"/>
        <pc:sldMkLst>
          <pc:docMk/>
          <pc:sldMk cId="2374791955" sldId="394"/>
        </pc:sldMkLst>
      </pc:sldChg>
      <pc:sldChg chg="add">
        <pc:chgData name="Li, Yunyi [E CPE]" userId="7df35fcf-ab21-4780-aba3-023042ccffe1" providerId="ADAL" clId="{822D0177-BEB2-4D82-B9CC-7CE8BFE8011E}" dt="2025-09-15T20:04:00.404" v="1"/>
        <pc:sldMkLst>
          <pc:docMk/>
          <pc:sldMk cId="3789633457" sldId="395"/>
        </pc:sldMkLst>
      </pc:sldChg>
      <pc:sldChg chg="add">
        <pc:chgData name="Li, Yunyi [E CPE]" userId="7df35fcf-ab21-4780-aba3-023042ccffe1" providerId="ADAL" clId="{822D0177-BEB2-4D82-B9CC-7CE8BFE8011E}" dt="2025-09-15T20:04:00.404" v="1"/>
        <pc:sldMkLst>
          <pc:docMk/>
          <pc:sldMk cId="1117778314" sldId="396"/>
        </pc:sldMkLst>
      </pc:sldChg>
      <pc:sldChg chg="modSp add mod">
        <pc:chgData name="Li, Yunyi [E CPE]" userId="7df35fcf-ab21-4780-aba3-023042ccffe1" providerId="ADAL" clId="{822D0177-BEB2-4D82-B9CC-7CE8BFE8011E}" dt="2025-09-15T20:05:03.459" v="29" actId="20577"/>
        <pc:sldMkLst>
          <pc:docMk/>
          <pc:sldMk cId="1976721350" sldId="397"/>
        </pc:sldMkLst>
        <pc:spChg chg="mod">
          <ac:chgData name="Li, Yunyi [E CPE]" userId="7df35fcf-ab21-4780-aba3-023042ccffe1" providerId="ADAL" clId="{822D0177-BEB2-4D82-B9CC-7CE8BFE8011E}" dt="2025-09-15T20:05:03.459" v="29" actId="20577"/>
          <ac:spMkLst>
            <pc:docMk/>
            <pc:sldMk cId="1976721350" sldId="397"/>
            <ac:spMk id="8" creationId="{224AEA64-4DD5-46D1-F914-36D8AB78D4D5}"/>
          </ac:spMkLst>
        </pc:spChg>
      </pc:sldChg>
    </pc:docChg>
  </pc:docChgLst>
  <pc:docChgLst>
    <pc:chgData name="Li, Yunyi [E CPE]" userId="7df35fcf-ab21-4780-aba3-023042ccffe1" providerId="ADAL" clId="{E6615C6E-0E38-48E7-84C9-1E3A2DF17DC2}"/>
    <pc:docChg chg="undo custSel addSld delSld modSld">
      <pc:chgData name="Li, Yunyi [E CPE]" userId="7df35fcf-ab21-4780-aba3-023042ccffe1" providerId="ADAL" clId="{E6615C6E-0E38-48E7-84C9-1E3A2DF17DC2}" dt="2025-09-15T19:59:33.325" v="226" actId="20577"/>
      <pc:docMkLst>
        <pc:docMk/>
      </pc:docMkLst>
      <pc:sldChg chg="modSp mod">
        <pc:chgData name="Li, Yunyi [E CPE]" userId="7df35fcf-ab21-4780-aba3-023042ccffe1" providerId="ADAL" clId="{E6615C6E-0E38-48E7-84C9-1E3A2DF17DC2}" dt="2025-09-15T19:53:19.775" v="79" actId="1076"/>
        <pc:sldMkLst>
          <pc:docMk/>
          <pc:sldMk cId="873354227" sldId="258"/>
        </pc:sldMkLst>
        <pc:spChg chg="mod">
          <ac:chgData name="Li, Yunyi [E CPE]" userId="7df35fcf-ab21-4780-aba3-023042ccffe1" providerId="ADAL" clId="{E6615C6E-0E38-48E7-84C9-1E3A2DF17DC2}" dt="2025-09-15T19:53:19.775" v="79" actId="1076"/>
          <ac:spMkLst>
            <pc:docMk/>
            <pc:sldMk cId="873354227" sldId="258"/>
            <ac:spMk id="2" creationId="{00000000-0000-0000-0000-000000000000}"/>
          </ac:spMkLst>
        </pc:spChg>
        <pc:spChg chg="mod">
          <ac:chgData name="Li, Yunyi [E CPE]" userId="7df35fcf-ab21-4780-aba3-023042ccffe1" providerId="ADAL" clId="{E6615C6E-0E38-48E7-84C9-1E3A2DF17DC2}" dt="2025-09-15T19:53:18.024" v="78" actId="1076"/>
          <ac:spMkLst>
            <pc:docMk/>
            <pc:sldMk cId="873354227" sldId="258"/>
            <ac:spMk id="3" creationId="{00000000-0000-0000-0000-000000000000}"/>
          </ac:spMkLst>
        </pc:spChg>
      </pc:sldChg>
      <pc:sldChg chg="addSp delSp modSp add del mod">
        <pc:chgData name="Li, Yunyi [E CPE]" userId="7df35fcf-ab21-4780-aba3-023042ccffe1" providerId="ADAL" clId="{E6615C6E-0E38-48E7-84C9-1E3A2DF17DC2}" dt="2025-09-15T19:54:43.077" v="165" actId="20577"/>
        <pc:sldMkLst>
          <pc:docMk/>
          <pc:sldMk cId="553696950" sldId="288"/>
        </pc:sldMkLst>
        <pc:spChg chg="mod">
          <ac:chgData name="Li, Yunyi [E CPE]" userId="7df35fcf-ab21-4780-aba3-023042ccffe1" providerId="ADAL" clId="{E6615C6E-0E38-48E7-84C9-1E3A2DF17DC2}" dt="2025-09-15T19:52:14.775" v="61" actId="20577"/>
          <ac:spMkLst>
            <pc:docMk/>
            <pc:sldMk cId="553696950" sldId="288"/>
            <ac:spMk id="2" creationId="{D0D71B54-6FEC-EED3-C431-57D213677E1D}"/>
          </ac:spMkLst>
        </pc:spChg>
        <pc:spChg chg="add del mod">
          <ac:chgData name="Li, Yunyi [E CPE]" userId="7df35fcf-ab21-4780-aba3-023042ccffe1" providerId="ADAL" clId="{E6615C6E-0E38-48E7-84C9-1E3A2DF17DC2}" dt="2025-09-15T19:51:34.274" v="42" actId="478"/>
          <ac:spMkLst>
            <pc:docMk/>
            <pc:sldMk cId="553696950" sldId="288"/>
            <ac:spMk id="6" creationId="{FCC53A82-96A1-C62B-A449-F5E6A6755B79}"/>
          </ac:spMkLst>
        </pc:spChg>
        <pc:spChg chg="del">
          <ac:chgData name="Li, Yunyi [E CPE]" userId="7df35fcf-ab21-4780-aba3-023042ccffe1" providerId="ADAL" clId="{E6615C6E-0E38-48E7-84C9-1E3A2DF17DC2}" dt="2025-09-15T19:51:31.817" v="40" actId="478"/>
          <ac:spMkLst>
            <pc:docMk/>
            <pc:sldMk cId="553696950" sldId="288"/>
            <ac:spMk id="7" creationId="{55AF2222-CF46-E239-3C0B-C2EDEA8F4103}"/>
          </ac:spMkLst>
        </pc:spChg>
        <pc:spChg chg="add mod">
          <ac:chgData name="Li, Yunyi [E CPE]" userId="7df35fcf-ab21-4780-aba3-023042ccffe1" providerId="ADAL" clId="{E6615C6E-0E38-48E7-84C9-1E3A2DF17DC2}" dt="2025-09-15T19:54:43.077" v="165" actId="20577"/>
          <ac:spMkLst>
            <pc:docMk/>
            <pc:sldMk cId="553696950" sldId="288"/>
            <ac:spMk id="8" creationId="{F399AF98-CE89-542B-3F18-53871ED3195C}"/>
          </ac:spMkLst>
        </pc:spChg>
        <pc:picChg chg="del">
          <ac:chgData name="Li, Yunyi [E CPE]" userId="7df35fcf-ab21-4780-aba3-023042ccffe1" providerId="ADAL" clId="{E6615C6E-0E38-48E7-84C9-1E3A2DF17DC2}" dt="2025-09-15T19:51:32.686" v="41" actId="478"/>
          <ac:picMkLst>
            <pc:docMk/>
            <pc:sldMk cId="553696950" sldId="288"/>
            <ac:picMk id="10" creationId="{D0D5A911-9DBD-57E3-33FC-D6DBE0CEC846}"/>
          </ac:picMkLst>
        </pc:picChg>
      </pc:sldChg>
      <pc:sldChg chg="add">
        <pc:chgData name="Li, Yunyi [E CPE]" userId="7df35fcf-ab21-4780-aba3-023042ccffe1" providerId="ADAL" clId="{E6615C6E-0E38-48E7-84C9-1E3A2DF17DC2}" dt="2025-09-15T19:55:05.895" v="166"/>
        <pc:sldMkLst>
          <pc:docMk/>
          <pc:sldMk cId="1878741195" sldId="289"/>
        </pc:sldMkLst>
      </pc:sldChg>
      <pc:sldChg chg="add">
        <pc:chgData name="Li, Yunyi [E CPE]" userId="7df35fcf-ab21-4780-aba3-023042ccffe1" providerId="ADAL" clId="{E6615C6E-0E38-48E7-84C9-1E3A2DF17DC2}" dt="2025-09-15T19:55:05.895" v="166"/>
        <pc:sldMkLst>
          <pc:docMk/>
          <pc:sldMk cId="4203472081" sldId="290"/>
        </pc:sldMkLst>
      </pc:sldChg>
      <pc:sldChg chg="add">
        <pc:chgData name="Li, Yunyi [E CPE]" userId="7df35fcf-ab21-4780-aba3-023042ccffe1" providerId="ADAL" clId="{E6615C6E-0E38-48E7-84C9-1E3A2DF17DC2}" dt="2025-09-15T19:55:05.895" v="166"/>
        <pc:sldMkLst>
          <pc:docMk/>
          <pc:sldMk cId="235981286" sldId="291"/>
        </pc:sldMkLst>
      </pc:sldChg>
      <pc:sldChg chg="add">
        <pc:chgData name="Li, Yunyi [E CPE]" userId="7df35fcf-ab21-4780-aba3-023042ccffe1" providerId="ADAL" clId="{E6615C6E-0E38-48E7-84C9-1E3A2DF17DC2}" dt="2025-09-15T19:55:05.895" v="166"/>
        <pc:sldMkLst>
          <pc:docMk/>
          <pc:sldMk cId="3180209302" sldId="292"/>
        </pc:sldMkLst>
      </pc:sldChg>
      <pc:sldChg chg="add">
        <pc:chgData name="Li, Yunyi [E CPE]" userId="7df35fcf-ab21-4780-aba3-023042ccffe1" providerId="ADAL" clId="{E6615C6E-0E38-48E7-84C9-1E3A2DF17DC2}" dt="2025-09-15T19:55:05.895" v="166"/>
        <pc:sldMkLst>
          <pc:docMk/>
          <pc:sldMk cId="2679342080" sldId="293"/>
        </pc:sldMkLst>
      </pc:sldChg>
      <pc:sldChg chg="add">
        <pc:chgData name="Li, Yunyi [E CPE]" userId="7df35fcf-ab21-4780-aba3-023042ccffe1" providerId="ADAL" clId="{E6615C6E-0E38-48E7-84C9-1E3A2DF17DC2}" dt="2025-09-15T19:55:05.895" v="166"/>
        <pc:sldMkLst>
          <pc:docMk/>
          <pc:sldMk cId="2519664489" sldId="294"/>
        </pc:sldMkLst>
      </pc:sldChg>
      <pc:sldChg chg="add">
        <pc:chgData name="Li, Yunyi [E CPE]" userId="7df35fcf-ab21-4780-aba3-023042ccffe1" providerId="ADAL" clId="{E6615C6E-0E38-48E7-84C9-1E3A2DF17DC2}" dt="2025-09-15T19:55:05.895" v="166"/>
        <pc:sldMkLst>
          <pc:docMk/>
          <pc:sldMk cId="3249909407" sldId="295"/>
        </pc:sldMkLst>
      </pc:sldChg>
      <pc:sldChg chg="add">
        <pc:chgData name="Li, Yunyi [E CPE]" userId="7df35fcf-ab21-4780-aba3-023042ccffe1" providerId="ADAL" clId="{E6615C6E-0E38-48E7-84C9-1E3A2DF17DC2}" dt="2025-09-15T19:55:05.895" v="166"/>
        <pc:sldMkLst>
          <pc:docMk/>
          <pc:sldMk cId="1893804013" sldId="296"/>
        </pc:sldMkLst>
      </pc:sldChg>
      <pc:sldChg chg="add">
        <pc:chgData name="Li, Yunyi [E CPE]" userId="7df35fcf-ab21-4780-aba3-023042ccffe1" providerId="ADAL" clId="{E6615C6E-0E38-48E7-84C9-1E3A2DF17DC2}" dt="2025-09-15T19:55:05.895" v="166"/>
        <pc:sldMkLst>
          <pc:docMk/>
          <pc:sldMk cId="2612516442" sldId="297"/>
        </pc:sldMkLst>
      </pc:sldChg>
      <pc:sldChg chg="add">
        <pc:chgData name="Li, Yunyi [E CPE]" userId="7df35fcf-ab21-4780-aba3-023042ccffe1" providerId="ADAL" clId="{E6615C6E-0E38-48E7-84C9-1E3A2DF17DC2}" dt="2025-09-15T19:55:05.895" v="166"/>
        <pc:sldMkLst>
          <pc:docMk/>
          <pc:sldMk cId="2073626326" sldId="298"/>
        </pc:sldMkLst>
      </pc:sldChg>
      <pc:sldChg chg="add">
        <pc:chgData name="Li, Yunyi [E CPE]" userId="7df35fcf-ab21-4780-aba3-023042ccffe1" providerId="ADAL" clId="{E6615C6E-0E38-48E7-84C9-1E3A2DF17DC2}" dt="2025-09-15T19:55:05.895" v="166"/>
        <pc:sldMkLst>
          <pc:docMk/>
          <pc:sldMk cId="613807157" sldId="299"/>
        </pc:sldMkLst>
      </pc:sldChg>
      <pc:sldChg chg="add">
        <pc:chgData name="Li, Yunyi [E CPE]" userId="7df35fcf-ab21-4780-aba3-023042ccffe1" providerId="ADAL" clId="{E6615C6E-0E38-48E7-84C9-1E3A2DF17DC2}" dt="2025-09-15T19:55:05.895" v="166"/>
        <pc:sldMkLst>
          <pc:docMk/>
          <pc:sldMk cId="1414451814" sldId="300"/>
        </pc:sldMkLst>
      </pc:sldChg>
      <pc:sldChg chg="modSp add mod">
        <pc:chgData name="Li, Yunyi [E CPE]" userId="7df35fcf-ab21-4780-aba3-023042ccffe1" providerId="ADAL" clId="{E6615C6E-0E38-48E7-84C9-1E3A2DF17DC2}" dt="2025-09-15T19:55:20.436" v="169" actId="108"/>
        <pc:sldMkLst>
          <pc:docMk/>
          <pc:sldMk cId="3270114081" sldId="301"/>
        </pc:sldMkLst>
        <pc:spChg chg="mod">
          <ac:chgData name="Li, Yunyi [E CPE]" userId="7df35fcf-ab21-4780-aba3-023042ccffe1" providerId="ADAL" clId="{E6615C6E-0E38-48E7-84C9-1E3A2DF17DC2}" dt="2025-09-15T19:55:20.436" v="169" actId="108"/>
          <ac:spMkLst>
            <pc:docMk/>
            <pc:sldMk cId="3270114081" sldId="301"/>
            <ac:spMk id="8" creationId="{A33AF52D-59E5-97A1-1493-381E3E3ADA5E}"/>
          </ac:spMkLst>
        </pc:spChg>
      </pc:sldChg>
      <pc:sldChg chg="add">
        <pc:chgData name="Li, Yunyi [E CPE]" userId="7df35fcf-ab21-4780-aba3-023042ccffe1" providerId="ADAL" clId="{E6615C6E-0E38-48E7-84C9-1E3A2DF17DC2}" dt="2025-09-15T19:55:36.965" v="170"/>
        <pc:sldMkLst>
          <pc:docMk/>
          <pc:sldMk cId="1203860885" sldId="302"/>
        </pc:sldMkLst>
      </pc:sldChg>
      <pc:sldChg chg="add">
        <pc:chgData name="Li, Yunyi [E CPE]" userId="7df35fcf-ab21-4780-aba3-023042ccffe1" providerId="ADAL" clId="{E6615C6E-0E38-48E7-84C9-1E3A2DF17DC2}" dt="2025-09-15T19:55:36.965" v="170"/>
        <pc:sldMkLst>
          <pc:docMk/>
          <pc:sldMk cId="1800881160" sldId="303"/>
        </pc:sldMkLst>
      </pc:sldChg>
      <pc:sldChg chg="add">
        <pc:chgData name="Li, Yunyi [E CPE]" userId="7df35fcf-ab21-4780-aba3-023042ccffe1" providerId="ADAL" clId="{E6615C6E-0E38-48E7-84C9-1E3A2DF17DC2}" dt="2025-09-15T19:55:36.965" v="170"/>
        <pc:sldMkLst>
          <pc:docMk/>
          <pc:sldMk cId="1616750291" sldId="304"/>
        </pc:sldMkLst>
      </pc:sldChg>
      <pc:sldChg chg="add">
        <pc:chgData name="Li, Yunyi [E CPE]" userId="7df35fcf-ab21-4780-aba3-023042ccffe1" providerId="ADAL" clId="{E6615C6E-0E38-48E7-84C9-1E3A2DF17DC2}" dt="2025-09-15T19:55:36.965" v="170"/>
        <pc:sldMkLst>
          <pc:docMk/>
          <pc:sldMk cId="1823309023" sldId="305"/>
        </pc:sldMkLst>
      </pc:sldChg>
      <pc:sldChg chg="add">
        <pc:chgData name="Li, Yunyi [E CPE]" userId="7df35fcf-ab21-4780-aba3-023042ccffe1" providerId="ADAL" clId="{E6615C6E-0E38-48E7-84C9-1E3A2DF17DC2}" dt="2025-09-15T19:55:36.965" v="170"/>
        <pc:sldMkLst>
          <pc:docMk/>
          <pc:sldMk cId="491890918" sldId="306"/>
        </pc:sldMkLst>
      </pc:sldChg>
      <pc:sldChg chg="add">
        <pc:chgData name="Li, Yunyi [E CPE]" userId="7df35fcf-ab21-4780-aba3-023042ccffe1" providerId="ADAL" clId="{E6615C6E-0E38-48E7-84C9-1E3A2DF17DC2}" dt="2025-09-15T19:55:36.965" v="170"/>
        <pc:sldMkLst>
          <pc:docMk/>
          <pc:sldMk cId="3417650714" sldId="307"/>
        </pc:sldMkLst>
      </pc:sldChg>
      <pc:sldChg chg="add">
        <pc:chgData name="Li, Yunyi [E CPE]" userId="7df35fcf-ab21-4780-aba3-023042ccffe1" providerId="ADAL" clId="{E6615C6E-0E38-48E7-84C9-1E3A2DF17DC2}" dt="2025-09-15T19:55:36.965" v="170"/>
        <pc:sldMkLst>
          <pc:docMk/>
          <pc:sldMk cId="1564600714" sldId="308"/>
        </pc:sldMkLst>
      </pc:sldChg>
      <pc:sldChg chg="add">
        <pc:chgData name="Li, Yunyi [E CPE]" userId="7df35fcf-ab21-4780-aba3-023042ccffe1" providerId="ADAL" clId="{E6615C6E-0E38-48E7-84C9-1E3A2DF17DC2}" dt="2025-09-15T19:55:36.965" v="170"/>
        <pc:sldMkLst>
          <pc:docMk/>
          <pc:sldMk cId="2725405523" sldId="309"/>
        </pc:sldMkLst>
      </pc:sldChg>
      <pc:sldChg chg="add">
        <pc:chgData name="Li, Yunyi [E CPE]" userId="7df35fcf-ab21-4780-aba3-023042ccffe1" providerId="ADAL" clId="{E6615C6E-0E38-48E7-84C9-1E3A2DF17DC2}" dt="2025-09-15T19:55:36.965" v="170"/>
        <pc:sldMkLst>
          <pc:docMk/>
          <pc:sldMk cId="1287048814" sldId="310"/>
        </pc:sldMkLst>
      </pc:sldChg>
      <pc:sldChg chg="add">
        <pc:chgData name="Li, Yunyi [E CPE]" userId="7df35fcf-ab21-4780-aba3-023042ccffe1" providerId="ADAL" clId="{E6615C6E-0E38-48E7-84C9-1E3A2DF17DC2}" dt="2025-09-15T19:55:36.965" v="170"/>
        <pc:sldMkLst>
          <pc:docMk/>
          <pc:sldMk cId="144302800" sldId="311"/>
        </pc:sldMkLst>
      </pc:sldChg>
      <pc:sldChg chg="add">
        <pc:chgData name="Li, Yunyi [E CPE]" userId="7df35fcf-ab21-4780-aba3-023042ccffe1" providerId="ADAL" clId="{E6615C6E-0E38-48E7-84C9-1E3A2DF17DC2}" dt="2025-09-15T19:55:36.965" v="170"/>
        <pc:sldMkLst>
          <pc:docMk/>
          <pc:sldMk cId="3170947460" sldId="312"/>
        </pc:sldMkLst>
      </pc:sldChg>
      <pc:sldChg chg="add">
        <pc:chgData name="Li, Yunyi [E CPE]" userId="7df35fcf-ab21-4780-aba3-023042ccffe1" providerId="ADAL" clId="{E6615C6E-0E38-48E7-84C9-1E3A2DF17DC2}" dt="2025-09-15T19:55:36.965" v="170"/>
        <pc:sldMkLst>
          <pc:docMk/>
          <pc:sldMk cId="150184311" sldId="313"/>
        </pc:sldMkLst>
      </pc:sldChg>
      <pc:sldChg chg="add">
        <pc:chgData name="Li, Yunyi [E CPE]" userId="7df35fcf-ab21-4780-aba3-023042ccffe1" providerId="ADAL" clId="{E6615C6E-0E38-48E7-84C9-1E3A2DF17DC2}" dt="2025-09-15T19:55:36.965" v="170"/>
        <pc:sldMkLst>
          <pc:docMk/>
          <pc:sldMk cId="2445020725" sldId="314"/>
        </pc:sldMkLst>
      </pc:sldChg>
      <pc:sldChg chg="add">
        <pc:chgData name="Li, Yunyi [E CPE]" userId="7df35fcf-ab21-4780-aba3-023042ccffe1" providerId="ADAL" clId="{E6615C6E-0E38-48E7-84C9-1E3A2DF17DC2}" dt="2025-09-15T19:55:36.965" v="170"/>
        <pc:sldMkLst>
          <pc:docMk/>
          <pc:sldMk cId="2338357714" sldId="315"/>
        </pc:sldMkLst>
      </pc:sldChg>
      <pc:sldChg chg="add">
        <pc:chgData name="Li, Yunyi [E CPE]" userId="7df35fcf-ab21-4780-aba3-023042ccffe1" providerId="ADAL" clId="{E6615C6E-0E38-48E7-84C9-1E3A2DF17DC2}" dt="2025-09-15T19:55:36.965" v="170"/>
        <pc:sldMkLst>
          <pc:docMk/>
          <pc:sldMk cId="699649676" sldId="316"/>
        </pc:sldMkLst>
      </pc:sldChg>
      <pc:sldChg chg="add">
        <pc:chgData name="Li, Yunyi [E CPE]" userId="7df35fcf-ab21-4780-aba3-023042ccffe1" providerId="ADAL" clId="{E6615C6E-0E38-48E7-84C9-1E3A2DF17DC2}" dt="2025-09-15T19:55:36.965" v="170"/>
        <pc:sldMkLst>
          <pc:docMk/>
          <pc:sldMk cId="2838384759" sldId="317"/>
        </pc:sldMkLst>
      </pc:sldChg>
      <pc:sldChg chg="add">
        <pc:chgData name="Li, Yunyi [E CPE]" userId="7df35fcf-ab21-4780-aba3-023042ccffe1" providerId="ADAL" clId="{E6615C6E-0E38-48E7-84C9-1E3A2DF17DC2}" dt="2025-09-15T19:55:36.965" v="170"/>
        <pc:sldMkLst>
          <pc:docMk/>
          <pc:sldMk cId="2466370472" sldId="318"/>
        </pc:sldMkLst>
      </pc:sldChg>
      <pc:sldChg chg="add">
        <pc:chgData name="Li, Yunyi [E CPE]" userId="7df35fcf-ab21-4780-aba3-023042ccffe1" providerId="ADAL" clId="{E6615C6E-0E38-48E7-84C9-1E3A2DF17DC2}" dt="2025-09-15T19:55:36.965" v="170"/>
        <pc:sldMkLst>
          <pc:docMk/>
          <pc:sldMk cId="203806581" sldId="319"/>
        </pc:sldMkLst>
      </pc:sldChg>
      <pc:sldChg chg="add">
        <pc:chgData name="Li, Yunyi [E CPE]" userId="7df35fcf-ab21-4780-aba3-023042ccffe1" providerId="ADAL" clId="{E6615C6E-0E38-48E7-84C9-1E3A2DF17DC2}" dt="2025-09-15T19:55:36.965" v="170"/>
        <pc:sldMkLst>
          <pc:docMk/>
          <pc:sldMk cId="3068748576" sldId="320"/>
        </pc:sldMkLst>
      </pc:sldChg>
      <pc:sldChg chg="add">
        <pc:chgData name="Li, Yunyi [E CPE]" userId="7df35fcf-ab21-4780-aba3-023042ccffe1" providerId="ADAL" clId="{E6615C6E-0E38-48E7-84C9-1E3A2DF17DC2}" dt="2025-09-15T19:55:36.965" v="170"/>
        <pc:sldMkLst>
          <pc:docMk/>
          <pc:sldMk cId="1099899346" sldId="321"/>
        </pc:sldMkLst>
      </pc:sldChg>
      <pc:sldChg chg="add">
        <pc:chgData name="Li, Yunyi [E CPE]" userId="7df35fcf-ab21-4780-aba3-023042ccffe1" providerId="ADAL" clId="{E6615C6E-0E38-48E7-84C9-1E3A2DF17DC2}" dt="2025-09-15T19:55:36.965" v="170"/>
        <pc:sldMkLst>
          <pc:docMk/>
          <pc:sldMk cId="3762830438" sldId="322"/>
        </pc:sldMkLst>
      </pc:sldChg>
      <pc:sldChg chg="add">
        <pc:chgData name="Li, Yunyi [E CPE]" userId="7df35fcf-ab21-4780-aba3-023042ccffe1" providerId="ADAL" clId="{E6615C6E-0E38-48E7-84C9-1E3A2DF17DC2}" dt="2025-09-15T19:55:36.965" v="170"/>
        <pc:sldMkLst>
          <pc:docMk/>
          <pc:sldMk cId="430707143" sldId="323"/>
        </pc:sldMkLst>
      </pc:sldChg>
      <pc:sldChg chg="add">
        <pc:chgData name="Li, Yunyi [E CPE]" userId="7df35fcf-ab21-4780-aba3-023042ccffe1" providerId="ADAL" clId="{E6615C6E-0E38-48E7-84C9-1E3A2DF17DC2}" dt="2025-09-15T19:56:08.040" v="171"/>
        <pc:sldMkLst>
          <pc:docMk/>
          <pc:sldMk cId="2208836331" sldId="324"/>
        </pc:sldMkLst>
      </pc:sldChg>
      <pc:sldChg chg="add">
        <pc:chgData name="Li, Yunyi [E CPE]" userId="7df35fcf-ab21-4780-aba3-023042ccffe1" providerId="ADAL" clId="{E6615C6E-0E38-48E7-84C9-1E3A2DF17DC2}" dt="2025-09-15T19:56:08.040" v="171"/>
        <pc:sldMkLst>
          <pc:docMk/>
          <pc:sldMk cId="1488129" sldId="325"/>
        </pc:sldMkLst>
      </pc:sldChg>
      <pc:sldChg chg="add">
        <pc:chgData name="Li, Yunyi [E CPE]" userId="7df35fcf-ab21-4780-aba3-023042ccffe1" providerId="ADAL" clId="{E6615C6E-0E38-48E7-84C9-1E3A2DF17DC2}" dt="2025-09-15T19:56:08.040" v="171"/>
        <pc:sldMkLst>
          <pc:docMk/>
          <pc:sldMk cId="3124090960" sldId="326"/>
        </pc:sldMkLst>
      </pc:sldChg>
      <pc:sldChg chg="add">
        <pc:chgData name="Li, Yunyi [E CPE]" userId="7df35fcf-ab21-4780-aba3-023042ccffe1" providerId="ADAL" clId="{E6615C6E-0E38-48E7-84C9-1E3A2DF17DC2}" dt="2025-09-15T19:56:08.040" v="171"/>
        <pc:sldMkLst>
          <pc:docMk/>
          <pc:sldMk cId="4066209355" sldId="327"/>
        </pc:sldMkLst>
      </pc:sldChg>
      <pc:sldChg chg="add">
        <pc:chgData name="Li, Yunyi [E CPE]" userId="7df35fcf-ab21-4780-aba3-023042ccffe1" providerId="ADAL" clId="{E6615C6E-0E38-48E7-84C9-1E3A2DF17DC2}" dt="2025-09-15T19:56:08.040" v="171"/>
        <pc:sldMkLst>
          <pc:docMk/>
          <pc:sldMk cId="978077186" sldId="328"/>
        </pc:sldMkLst>
      </pc:sldChg>
      <pc:sldChg chg="add">
        <pc:chgData name="Li, Yunyi [E CPE]" userId="7df35fcf-ab21-4780-aba3-023042ccffe1" providerId="ADAL" clId="{E6615C6E-0E38-48E7-84C9-1E3A2DF17DC2}" dt="2025-09-15T19:56:08.040" v="171"/>
        <pc:sldMkLst>
          <pc:docMk/>
          <pc:sldMk cId="1413872053" sldId="329"/>
        </pc:sldMkLst>
      </pc:sldChg>
      <pc:sldChg chg="add">
        <pc:chgData name="Li, Yunyi [E CPE]" userId="7df35fcf-ab21-4780-aba3-023042ccffe1" providerId="ADAL" clId="{E6615C6E-0E38-48E7-84C9-1E3A2DF17DC2}" dt="2025-09-15T19:56:08.040" v="171"/>
        <pc:sldMkLst>
          <pc:docMk/>
          <pc:sldMk cId="1573366788" sldId="330"/>
        </pc:sldMkLst>
      </pc:sldChg>
      <pc:sldChg chg="add">
        <pc:chgData name="Li, Yunyi [E CPE]" userId="7df35fcf-ab21-4780-aba3-023042ccffe1" providerId="ADAL" clId="{E6615C6E-0E38-48E7-84C9-1E3A2DF17DC2}" dt="2025-09-15T19:56:08.040" v="171"/>
        <pc:sldMkLst>
          <pc:docMk/>
          <pc:sldMk cId="1949669910" sldId="331"/>
        </pc:sldMkLst>
      </pc:sldChg>
      <pc:sldChg chg="modSp add mod">
        <pc:chgData name="Li, Yunyi [E CPE]" userId="7df35fcf-ab21-4780-aba3-023042ccffe1" providerId="ADAL" clId="{E6615C6E-0E38-48E7-84C9-1E3A2DF17DC2}" dt="2025-09-15T19:56:22.876" v="174" actId="108"/>
        <pc:sldMkLst>
          <pc:docMk/>
          <pc:sldMk cId="1375323303" sldId="332"/>
        </pc:sldMkLst>
        <pc:spChg chg="mod">
          <ac:chgData name="Li, Yunyi [E CPE]" userId="7df35fcf-ab21-4780-aba3-023042ccffe1" providerId="ADAL" clId="{E6615C6E-0E38-48E7-84C9-1E3A2DF17DC2}" dt="2025-09-15T19:56:22.876" v="174" actId="108"/>
          <ac:spMkLst>
            <pc:docMk/>
            <pc:sldMk cId="1375323303" sldId="332"/>
            <ac:spMk id="8" creationId="{C240B5DD-8627-1CBB-7495-EEF8529399A8}"/>
          </ac:spMkLst>
        </pc:spChg>
      </pc:sldChg>
      <pc:sldChg chg="modSp add mod">
        <pc:chgData name="Li, Yunyi [E CPE]" userId="7df35fcf-ab21-4780-aba3-023042ccffe1" providerId="ADAL" clId="{E6615C6E-0E38-48E7-84C9-1E3A2DF17DC2}" dt="2025-09-15T19:57:28.209" v="195" actId="20577"/>
        <pc:sldMkLst>
          <pc:docMk/>
          <pc:sldMk cId="2892449886" sldId="333"/>
        </pc:sldMkLst>
        <pc:spChg chg="mod">
          <ac:chgData name="Li, Yunyi [E CPE]" userId="7df35fcf-ab21-4780-aba3-023042ccffe1" providerId="ADAL" clId="{E6615C6E-0E38-48E7-84C9-1E3A2DF17DC2}" dt="2025-09-15T19:57:28.209" v="195" actId="20577"/>
          <ac:spMkLst>
            <pc:docMk/>
            <pc:sldMk cId="2892449886" sldId="333"/>
            <ac:spMk id="2" creationId="{00000000-0000-0000-0000-000000000000}"/>
          </ac:spMkLst>
        </pc:spChg>
      </pc:sldChg>
      <pc:sldChg chg="add">
        <pc:chgData name="Li, Yunyi [E CPE]" userId="7df35fcf-ab21-4780-aba3-023042ccffe1" providerId="ADAL" clId="{E6615C6E-0E38-48E7-84C9-1E3A2DF17DC2}" dt="2025-09-15T19:56:50.329" v="175"/>
        <pc:sldMkLst>
          <pc:docMk/>
          <pc:sldMk cId="2415670468" sldId="334"/>
        </pc:sldMkLst>
      </pc:sldChg>
      <pc:sldChg chg="add">
        <pc:chgData name="Li, Yunyi [E CPE]" userId="7df35fcf-ab21-4780-aba3-023042ccffe1" providerId="ADAL" clId="{E6615C6E-0E38-48E7-84C9-1E3A2DF17DC2}" dt="2025-09-15T19:56:50.329" v="175"/>
        <pc:sldMkLst>
          <pc:docMk/>
          <pc:sldMk cId="2034255997" sldId="335"/>
        </pc:sldMkLst>
      </pc:sldChg>
      <pc:sldChg chg="add">
        <pc:chgData name="Li, Yunyi [E CPE]" userId="7df35fcf-ab21-4780-aba3-023042ccffe1" providerId="ADAL" clId="{E6615C6E-0E38-48E7-84C9-1E3A2DF17DC2}" dt="2025-09-15T19:56:50.329" v="175"/>
        <pc:sldMkLst>
          <pc:docMk/>
          <pc:sldMk cId="1389922300" sldId="336"/>
        </pc:sldMkLst>
      </pc:sldChg>
      <pc:sldChg chg="add">
        <pc:chgData name="Li, Yunyi [E CPE]" userId="7df35fcf-ab21-4780-aba3-023042ccffe1" providerId="ADAL" clId="{E6615C6E-0E38-48E7-84C9-1E3A2DF17DC2}" dt="2025-09-15T19:56:50.329" v="175"/>
        <pc:sldMkLst>
          <pc:docMk/>
          <pc:sldMk cId="1278234781" sldId="337"/>
        </pc:sldMkLst>
      </pc:sldChg>
      <pc:sldChg chg="add">
        <pc:chgData name="Li, Yunyi [E CPE]" userId="7df35fcf-ab21-4780-aba3-023042ccffe1" providerId="ADAL" clId="{E6615C6E-0E38-48E7-84C9-1E3A2DF17DC2}" dt="2025-09-15T19:56:50.329" v="175"/>
        <pc:sldMkLst>
          <pc:docMk/>
          <pc:sldMk cId="3285422846" sldId="338"/>
        </pc:sldMkLst>
      </pc:sldChg>
      <pc:sldChg chg="add">
        <pc:chgData name="Li, Yunyi [E CPE]" userId="7df35fcf-ab21-4780-aba3-023042ccffe1" providerId="ADAL" clId="{E6615C6E-0E38-48E7-84C9-1E3A2DF17DC2}" dt="2025-09-15T19:56:50.329" v="175"/>
        <pc:sldMkLst>
          <pc:docMk/>
          <pc:sldMk cId="3027225281" sldId="339"/>
        </pc:sldMkLst>
      </pc:sldChg>
      <pc:sldChg chg="add">
        <pc:chgData name="Li, Yunyi [E CPE]" userId="7df35fcf-ab21-4780-aba3-023042ccffe1" providerId="ADAL" clId="{E6615C6E-0E38-48E7-84C9-1E3A2DF17DC2}" dt="2025-09-15T19:56:50.329" v="175"/>
        <pc:sldMkLst>
          <pc:docMk/>
          <pc:sldMk cId="65520140" sldId="340"/>
        </pc:sldMkLst>
      </pc:sldChg>
      <pc:sldChg chg="add">
        <pc:chgData name="Li, Yunyi [E CPE]" userId="7df35fcf-ab21-4780-aba3-023042ccffe1" providerId="ADAL" clId="{E6615C6E-0E38-48E7-84C9-1E3A2DF17DC2}" dt="2025-09-15T19:56:50.329" v="175"/>
        <pc:sldMkLst>
          <pc:docMk/>
          <pc:sldMk cId="1558778337" sldId="341"/>
        </pc:sldMkLst>
      </pc:sldChg>
      <pc:sldChg chg="add">
        <pc:chgData name="Li, Yunyi [E CPE]" userId="7df35fcf-ab21-4780-aba3-023042ccffe1" providerId="ADAL" clId="{E6615C6E-0E38-48E7-84C9-1E3A2DF17DC2}" dt="2025-09-15T19:56:50.329" v="175"/>
        <pc:sldMkLst>
          <pc:docMk/>
          <pc:sldMk cId="836370568" sldId="342"/>
        </pc:sldMkLst>
      </pc:sldChg>
      <pc:sldChg chg="add">
        <pc:chgData name="Li, Yunyi [E CPE]" userId="7df35fcf-ab21-4780-aba3-023042ccffe1" providerId="ADAL" clId="{E6615C6E-0E38-48E7-84C9-1E3A2DF17DC2}" dt="2025-09-15T19:56:50.329" v="175"/>
        <pc:sldMkLst>
          <pc:docMk/>
          <pc:sldMk cId="1452369378" sldId="343"/>
        </pc:sldMkLst>
      </pc:sldChg>
      <pc:sldChg chg="add">
        <pc:chgData name="Li, Yunyi [E CPE]" userId="7df35fcf-ab21-4780-aba3-023042ccffe1" providerId="ADAL" clId="{E6615C6E-0E38-48E7-84C9-1E3A2DF17DC2}" dt="2025-09-15T19:56:50.329" v="175"/>
        <pc:sldMkLst>
          <pc:docMk/>
          <pc:sldMk cId="2414084215" sldId="344"/>
        </pc:sldMkLst>
      </pc:sldChg>
      <pc:sldChg chg="add">
        <pc:chgData name="Li, Yunyi [E CPE]" userId="7df35fcf-ab21-4780-aba3-023042ccffe1" providerId="ADAL" clId="{E6615C6E-0E38-48E7-84C9-1E3A2DF17DC2}" dt="2025-09-15T19:56:50.329" v="175"/>
        <pc:sldMkLst>
          <pc:docMk/>
          <pc:sldMk cId="1724052971" sldId="345"/>
        </pc:sldMkLst>
      </pc:sldChg>
      <pc:sldChg chg="add">
        <pc:chgData name="Li, Yunyi [E CPE]" userId="7df35fcf-ab21-4780-aba3-023042ccffe1" providerId="ADAL" clId="{E6615C6E-0E38-48E7-84C9-1E3A2DF17DC2}" dt="2025-09-15T19:56:50.329" v="175"/>
        <pc:sldMkLst>
          <pc:docMk/>
          <pc:sldMk cId="2044153933" sldId="346"/>
        </pc:sldMkLst>
      </pc:sldChg>
      <pc:sldChg chg="add">
        <pc:chgData name="Li, Yunyi [E CPE]" userId="7df35fcf-ab21-4780-aba3-023042ccffe1" providerId="ADAL" clId="{E6615C6E-0E38-48E7-84C9-1E3A2DF17DC2}" dt="2025-09-15T19:56:50.329" v="175"/>
        <pc:sldMkLst>
          <pc:docMk/>
          <pc:sldMk cId="2415969548" sldId="347"/>
        </pc:sldMkLst>
      </pc:sldChg>
      <pc:sldChg chg="add">
        <pc:chgData name="Li, Yunyi [E CPE]" userId="7df35fcf-ab21-4780-aba3-023042ccffe1" providerId="ADAL" clId="{E6615C6E-0E38-48E7-84C9-1E3A2DF17DC2}" dt="2025-09-15T19:56:50.329" v="175"/>
        <pc:sldMkLst>
          <pc:docMk/>
          <pc:sldMk cId="1347458527" sldId="348"/>
        </pc:sldMkLst>
      </pc:sldChg>
      <pc:sldChg chg="add">
        <pc:chgData name="Li, Yunyi [E CPE]" userId="7df35fcf-ab21-4780-aba3-023042ccffe1" providerId="ADAL" clId="{E6615C6E-0E38-48E7-84C9-1E3A2DF17DC2}" dt="2025-09-15T19:56:50.329" v="175"/>
        <pc:sldMkLst>
          <pc:docMk/>
          <pc:sldMk cId="175313165" sldId="349"/>
        </pc:sldMkLst>
      </pc:sldChg>
      <pc:sldChg chg="add">
        <pc:chgData name="Li, Yunyi [E CPE]" userId="7df35fcf-ab21-4780-aba3-023042ccffe1" providerId="ADAL" clId="{E6615C6E-0E38-48E7-84C9-1E3A2DF17DC2}" dt="2025-09-15T19:56:50.329" v="175"/>
        <pc:sldMkLst>
          <pc:docMk/>
          <pc:sldMk cId="2658759749" sldId="350"/>
        </pc:sldMkLst>
      </pc:sldChg>
      <pc:sldChg chg="add">
        <pc:chgData name="Li, Yunyi [E CPE]" userId="7df35fcf-ab21-4780-aba3-023042ccffe1" providerId="ADAL" clId="{E6615C6E-0E38-48E7-84C9-1E3A2DF17DC2}" dt="2025-09-15T19:56:50.329" v="175"/>
        <pc:sldMkLst>
          <pc:docMk/>
          <pc:sldMk cId="3300166474" sldId="351"/>
        </pc:sldMkLst>
      </pc:sldChg>
      <pc:sldChg chg="add">
        <pc:chgData name="Li, Yunyi [E CPE]" userId="7df35fcf-ab21-4780-aba3-023042ccffe1" providerId="ADAL" clId="{E6615C6E-0E38-48E7-84C9-1E3A2DF17DC2}" dt="2025-09-15T19:56:50.329" v="175"/>
        <pc:sldMkLst>
          <pc:docMk/>
          <pc:sldMk cId="2614144698" sldId="352"/>
        </pc:sldMkLst>
      </pc:sldChg>
      <pc:sldChg chg="add">
        <pc:chgData name="Li, Yunyi [E CPE]" userId="7df35fcf-ab21-4780-aba3-023042ccffe1" providerId="ADAL" clId="{E6615C6E-0E38-48E7-84C9-1E3A2DF17DC2}" dt="2025-09-15T19:56:50.329" v="175"/>
        <pc:sldMkLst>
          <pc:docMk/>
          <pc:sldMk cId="673318775" sldId="353"/>
        </pc:sldMkLst>
      </pc:sldChg>
      <pc:sldChg chg="add">
        <pc:chgData name="Li, Yunyi [E CPE]" userId="7df35fcf-ab21-4780-aba3-023042ccffe1" providerId="ADAL" clId="{E6615C6E-0E38-48E7-84C9-1E3A2DF17DC2}" dt="2025-09-15T19:56:50.329" v="175"/>
        <pc:sldMkLst>
          <pc:docMk/>
          <pc:sldMk cId="1262965513" sldId="354"/>
        </pc:sldMkLst>
      </pc:sldChg>
      <pc:sldChg chg="add">
        <pc:chgData name="Li, Yunyi [E CPE]" userId="7df35fcf-ab21-4780-aba3-023042ccffe1" providerId="ADAL" clId="{E6615C6E-0E38-48E7-84C9-1E3A2DF17DC2}" dt="2025-09-15T19:56:50.329" v="175"/>
        <pc:sldMkLst>
          <pc:docMk/>
          <pc:sldMk cId="325989180" sldId="355"/>
        </pc:sldMkLst>
      </pc:sldChg>
      <pc:sldChg chg="add">
        <pc:chgData name="Li, Yunyi [E CPE]" userId="7df35fcf-ab21-4780-aba3-023042ccffe1" providerId="ADAL" clId="{E6615C6E-0E38-48E7-84C9-1E3A2DF17DC2}" dt="2025-09-15T19:56:50.329" v="175"/>
        <pc:sldMkLst>
          <pc:docMk/>
          <pc:sldMk cId="2759892790" sldId="356"/>
        </pc:sldMkLst>
      </pc:sldChg>
      <pc:sldChg chg="add">
        <pc:chgData name="Li, Yunyi [E CPE]" userId="7df35fcf-ab21-4780-aba3-023042ccffe1" providerId="ADAL" clId="{E6615C6E-0E38-48E7-84C9-1E3A2DF17DC2}" dt="2025-09-15T19:56:50.329" v="175"/>
        <pc:sldMkLst>
          <pc:docMk/>
          <pc:sldMk cId="3093621951" sldId="357"/>
        </pc:sldMkLst>
      </pc:sldChg>
      <pc:sldChg chg="add">
        <pc:chgData name="Li, Yunyi [E CPE]" userId="7df35fcf-ab21-4780-aba3-023042ccffe1" providerId="ADAL" clId="{E6615C6E-0E38-48E7-84C9-1E3A2DF17DC2}" dt="2025-09-15T19:56:50.329" v="175"/>
        <pc:sldMkLst>
          <pc:docMk/>
          <pc:sldMk cId="2740100152" sldId="358"/>
        </pc:sldMkLst>
      </pc:sldChg>
      <pc:sldChg chg="add">
        <pc:chgData name="Li, Yunyi [E CPE]" userId="7df35fcf-ab21-4780-aba3-023042ccffe1" providerId="ADAL" clId="{E6615C6E-0E38-48E7-84C9-1E3A2DF17DC2}" dt="2025-09-15T19:56:50.329" v="175"/>
        <pc:sldMkLst>
          <pc:docMk/>
          <pc:sldMk cId="3753892478" sldId="359"/>
        </pc:sldMkLst>
      </pc:sldChg>
      <pc:sldChg chg="modSp add mod">
        <pc:chgData name="Li, Yunyi [E CPE]" userId="7df35fcf-ab21-4780-aba3-023042ccffe1" providerId="ADAL" clId="{E6615C6E-0E38-48E7-84C9-1E3A2DF17DC2}" dt="2025-09-15T19:57:08.446" v="178" actId="108"/>
        <pc:sldMkLst>
          <pc:docMk/>
          <pc:sldMk cId="2161097819" sldId="360"/>
        </pc:sldMkLst>
        <pc:spChg chg="mod">
          <ac:chgData name="Li, Yunyi [E CPE]" userId="7df35fcf-ab21-4780-aba3-023042ccffe1" providerId="ADAL" clId="{E6615C6E-0E38-48E7-84C9-1E3A2DF17DC2}" dt="2025-09-15T19:57:08.446" v="178" actId="108"/>
          <ac:spMkLst>
            <pc:docMk/>
            <pc:sldMk cId="2161097819" sldId="360"/>
            <ac:spMk id="8" creationId="{2C2A07BD-AB60-490E-5217-F6EFDAFAE18C}"/>
          </ac:spMkLst>
        </pc:spChg>
      </pc:sldChg>
      <pc:sldChg chg="addSp delSp modSp add mod">
        <pc:chgData name="Li, Yunyi [E CPE]" userId="7df35fcf-ab21-4780-aba3-023042ccffe1" providerId="ADAL" clId="{E6615C6E-0E38-48E7-84C9-1E3A2DF17DC2}" dt="2025-09-15T19:59:33.325" v="226" actId="20577"/>
        <pc:sldMkLst>
          <pc:docMk/>
          <pc:sldMk cId="3043315387" sldId="361"/>
        </pc:sldMkLst>
        <pc:spChg chg="del">
          <ac:chgData name="Li, Yunyi [E CPE]" userId="7df35fcf-ab21-4780-aba3-023042ccffe1" providerId="ADAL" clId="{E6615C6E-0E38-48E7-84C9-1E3A2DF17DC2}" dt="2025-09-15T19:59:12.756" v="215" actId="478"/>
          <ac:spMkLst>
            <pc:docMk/>
            <pc:sldMk cId="3043315387" sldId="361"/>
            <ac:spMk id="2" creationId="{250C359E-4DD5-DE54-4360-F1DBF71B9374}"/>
          </ac:spMkLst>
        </pc:spChg>
        <pc:spChg chg="del">
          <ac:chgData name="Li, Yunyi [E CPE]" userId="7df35fcf-ab21-4780-aba3-023042ccffe1" providerId="ADAL" clId="{E6615C6E-0E38-48E7-84C9-1E3A2DF17DC2}" dt="2025-09-15T19:58:48.576" v="198" actId="478"/>
          <ac:spMkLst>
            <pc:docMk/>
            <pc:sldMk cId="3043315387" sldId="361"/>
            <ac:spMk id="4" creationId="{DC8D4C22-E424-1B03-62DC-3F8CA836F536}"/>
          </ac:spMkLst>
        </pc:spChg>
        <pc:spChg chg="add del mod">
          <ac:chgData name="Li, Yunyi [E CPE]" userId="7df35fcf-ab21-4780-aba3-023042ccffe1" providerId="ADAL" clId="{E6615C6E-0E38-48E7-84C9-1E3A2DF17DC2}" dt="2025-09-15T19:59:13.701" v="216" actId="478"/>
          <ac:spMkLst>
            <pc:docMk/>
            <pc:sldMk cId="3043315387" sldId="361"/>
            <ac:spMk id="7" creationId="{CA3CCC21-FBDD-A98B-2E8B-1DE49B791C97}"/>
          </ac:spMkLst>
        </pc:spChg>
        <pc:spChg chg="mod">
          <ac:chgData name="Li, Yunyi [E CPE]" userId="7df35fcf-ab21-4780-aba3-023042ccffe1" providerId="ADAL" clId="{E6615C6E-0E38-48E7-84C9-1E3A2DF17DC2}" dt="2025-09-15T19:59:33.325" v="226" actId="20577"/>
          <ac:spMkLst>
            <pc:docMk/>
            <pc:sldMk cId="3043315387" sldId="361"/>
            <ac:spMk id="8" creationId="{00F14A37-8F63-F703-7C33-C032FC9F577D}"/>
          </ac:spMkLst>
        </pc:spChg>
        <pc:picChg chg="del">
          <ac:chgData name="Li, Yunyi [E CPE]" userId="7df35fcf-ab21-4780-aba3-023042ccffe1" providerId="ADAL" clId="{E6615C6E-0E38-48E7-84C9-1E3A2DF17DC2}" dt="2025-09-15T19:58:47.231" v="197" actId="478"/>
          <ac:picMkLst>
            <pc:docMk/>
            <pc:sldMk cId="3043315387" sldId="361"/>
            <ac:picMk id="6" creationId="{D97A7B2F-E467-B930-9F33-E0E436FB4D4C}"/>
          </ac:picMkLst>
        </pc:picChg>
      </pc:sldChg>
      <pc:sldChg chg="add del">
        <pc:chgData name="Li, Yunyi [E CPE]" userId="7df35fcf-ab21-4780-aba3-023042ccffe1" providerId="ADAL" clId="{E6615C6E-0E38-48E7-84C9-1E3A2DF17DC2}" dt="2025-09-15T19:52:22.898" v="64" actId="47"/>
        <pc:sldMkLst>
          <pc:docMk/>
          <pc:sldMk cId="3071387529" sldId="1748"/>
        </pc:sldMkLst>
      </pc:sldChg>
      <pc:sldMasterChg chg="delSldLayout">
        <pc:chgData name="Li, Yunyi [E CPE]" userId="7df35fcf-ab21-4780-aba3-023042ccffe1" providerId="ADAL" clId="{E6615C6E-0E38-48E7-84C9-1E3A2DF17DC2}" dt="2025-09-15T19:52:22.898" v="64" actId="47"/>
        <pc:sldMasterMkLst>
          <pc:docMk/>
          <pc:sldMasterMk cId="0" sldId="2147483648"/>
        </pc:sldMasterMkLst>
        <pc:sldLayoutChg chg="del">
          <pc:chgData name="Li, Yunyi [E CPE]" userId="7df35fcf-ab21-4780-aba3-023042ccffe1" providerId="ADAL" clId="{E6615C6E-0E38-48E7-84C9-1E3A2DF17DC2}" dt="2025-09-15T19:52:22.898" v="64" actId="47"/>
          <pc:sldLayoutMkLst>
            <pc:docMk/>
            <pc:sldMasterMk cId="0" sldId="2147483648"/>
            <pc:sldLayoutMk cId="1649586141" sldId="214748366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755A0C9-E830-1241-BEA3-6925DA004ECF}" type="datetimeFigureOut">
              <a:rPr lang="en-US" smtClean="0"/>
              <a:pPr/>
              <a:t>9/15/2025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984522-76EF-EF4D-8870-07F3436BA4E0}" type="slidenum">
              <a:rPr lang="en-US" smtClean="0"/>
              <a:pPr/>
              <a:t>‹#›</a:t>
            </a:fld>
            <a:endParaRPr lang="en-US"/>
          </a:p>
        </p:txBody>
      </p:sp>
    </p:spTree>
    <p:extLst>
      <p:ext uri="{BB962C8B-B14F-4D97-AF65-F5344CB8AC3E}">
        <p14:creationId xmlns:p14="http://schemas.microsoft.com/office/powerpoint/2010/main" val="12009024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845082-6AF3-024B-A14D-C5AD8123919E}" type="datetimeFigureOut">
              <a:rPr lang="en-US" smtClean="0"/>
              <a:pPr/>
              <a:t>9/15/2025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A6D18E-8B09-B24B-9169-4FC527B8D84F}" type="slidenum">
              <a:rPr lang="en-US" smtClean="0"/>
              <a:pPr/>
              <a:t>‹#›</a:t>
            </a:fld>
            <a:endParaRPr lang="en-US"/>
          </a:p>
        </p:txBody>
      </p:sp>
    </p:spTree>
    <p:extLst>
      <p:ext uri="{BB962C8B-B14F-4D97-AF65-F5344CB8AC3E}">
        <p14:creationId xmlns:p14="http://schemas.microsoft.com/office/powerpoint/2010/main" val="2457792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E6088-5CD1-96BB-971D-2D737045BA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747194-E14D-0B0A-C2C4-DCC61E38DF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FDC72-44B0-5ABC-7873-D677FC78AB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BFC180-ED5C-FFCB-CE1C-B4EB4C5B884D}"/>
              </a:ext>
            </a:extLst>
          </p:cNvPr>
          <p:cNvSpPr>
            <a:spLocks noGrp="1"/>
          </p:cNvSpPr>
          <p:nvPr>
            <p:ph type="sldNum" sz="quarter" idx="10"/>
          </p:nvPr>
        </p:nvSpPr>
        <p:spPr/>
        <p:txBody>
          <a:bodyPr/>
          <a:lstStyle/>
          <a:p>
            <a:fld id="{24A6D18E-8B09-B24B-9169-4FC527B8D84F}" type="slidenum">
              <a:rPr lang="en-US" smtClean="0"/>
              <a:pPr/>
              <a:t>2</a:t>
            </a:fld>
            <a:endParaRPr lang="en-US"/>
          </a:p>
        </p:txBody>
      </p:sp>
    </p:spTree>
    <p:extLst>
      <p:ext uri="{BB962C8B-B14F-4D97-AF65-F5344CB8AC3E}">
        <p14:creationId xmlns:p14="http://schemas.microsoft.com/office/powerpoint/2010/main" val="1193461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a:t>
            </a:fld>
            <a:endParaRPr lang="en-US"/>
          </a:p>
        </p:txBody>
      </p:sp>
    </p:spTree>
    <p:extLst>
      <p:ext uri="{BB962C8B-B14F-4D97-AF65-F5344CB8AC3E}">
        <p14:creationId xmlns:p14="http://schemas.microsoft.com/office/powerpoint/2010/main" val="207676855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101</a:t>
            </a:fld>
            <a:endParaRPr lang="en-US"/>
          </a:p>
        </p:txBody>
      </p:sp>
    </p:spTree>
    <p:extLst>
      <p:ext uri="{BB962C8B-B14F-4D97-AF65-F5344CB8AC3E}">
        <p14:creationId xmlns:p14="http://schemas.microsoft.com/office/powerpoint/2010/main" val="3694592938"/>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102</a:t>
            </a:fld>
            <a:endParaRPr lang="en-US"/>
          </a:p>
        </p:txBody>
      </p:sp>
    </p:spTree>
    <p:extLst>
      <p:ext uri="{BB962C8B-B14F-4D97-AF65-F5344CB8AC3E}">
        <p14:creationId xmlns:p14="http://schemas.microsoft.com/office/powerpoint/2010/main" val="209389352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103</a:t>
            </a:fld>
            <a:endParaRPr lang="en-US"/>
          </a:p>
        </p:txBody>
      </p:sp>
    </p:spTree>
    <p:extLst>
      <p:ext uri="{BB962C8B-B14F-4D97-AF65-F5344CB8AC3E}">
        <p14:creationId xmlns:p14="http://schemas.microsoft.com/office/powerpoint/2010/main" val="162747594"/>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104</a:t>
            </a:fld>
            <a:endParaRPr lang="en-US"/>
          </a:p>
        </p:txBody>
      </p:sp>
    </p:spTree>
    <p:extLst>
      <p:ext uri="{BB962C8B-B14F-4D97-AF65-F5344CB8AC3E}">
        <p14:creationId xmlns:p14="http://schemas.microsoft.com/office/powerpoint/2010/main" val="390751289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105</a:t>
            </a:fld>
            <a:endParaRPr lang="en-US"/>
          </a:p>
        </p:txBody>
      </p:sp>
    </p:spTree>
    <p:extLst>
      <p:ext uri="{BB962C8B-B14F-4D97-AF65-F5344CB8AC3E}">
        <p14:creationId xmlns:p14="http://schemas.microsoft.com/office/powerpoint/2010/main" val="360254667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106</a:t>
            </a:fld>
            <a:endParaRPr lang="en-US"/>
          </a:p>
        </p:txBody>
      </p:sp>
    </p:spTree>
    <p:extLst>
      <p:ext uri="{BB962C8B-B14F-4D97-AF65-F5344CB8AC3E}">
        <p14:creationId xmlns:p14="http://schemas.microsoft.com/office/powerpoint/2010/main" val="1734011791"/>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107</a:t>
            </a:fld>
            <a:endParaRPr lang="en-US"/>
          </a:p>
        </p:txBody>
      </p:sp>
    </p:spTree>
    <p:extLst>
      <p:ext uri="{BB962C8B-B14F-4D97-AF65-F5344CB8AC3E}">
        <p14:creationId xmlns:p14="http://schemas.microsoft.com/office/powerpoint/2010/main" val="159188811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108</a:t>
            </a:fld>
            <a:endParaRPr lang="en-US"/>
          </a:p>
        </p:txBody>
      </p:sp>
    </p:spTree>
    <p:extLst>
      <p:ext uri="{BB962C8B-B14F-4D97-AF65-F5344CB8AC3E}">
        <p14:creationId xmlns:p14="http://schemas.microsoft.com/office/powerpoint/2010/main" val="155661970"/>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109</a:t>
            </a:fld>
            <a:endParaRPr lang="en-US"/>
          </a:p>
        </p:txBody>
      </p:sp>
    </p:spTree>
    <p:extLst>
      <p:ext uri="{BB962C8B-B14F-4D97-AF65-F5344CB8AC3E}">
        <p14:creationId xmlns:p14="http://schemas.microsoft.com/office/powerpoint/2010/main" val="67965498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110</a:t>
            </a:fld>
            <a:endParaRPr lang="en-US"/>
          </a:p>
        </p:txBody>
      </p:sp>
    </p:spTree>
    <p:extLst>
      <p:ext uri="{BB962C8B-B14F-4D97-AF65-F5344CB8AC3E}">
        <p14:creationId xmlns:p14="http://schemas.microsoft.com/office/powerpoint/2010/main" val="2296211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12</a:t>
            </a:fld>
            <a:endParaRPr lang="en-US"/>
          </a:p>
        </p:txBody>
      </p:sp>
    </p:spTree>
    <p:extLst>
      <p:ext uri="{BB962C8B-B14F-4D97-AF65-F5344CB8AC3E}">
        <p14:creationId xmlns:p14="http://schemas.microsoft.com/office/powerpoint/2010/main" val="3212464026"/>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111</a:t>
            </a:fld>
            <a:endParaRPr lang="en-US"/>
          </a:p>
        </p:txBody>
      </p:sp>
    </p:spTree>
    <p:extLst>
      <p:ext uri="{BB962C8B-B14F-4D97-AF65-F5344CB8AC3E}">
        <p14:creationId xmlns:p14="http://schemas.microsoft.com/office/powerpoint/2010/main" val="3812807426"/>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112</a:t>
            </a:fld>
            <a:endParaRPr lang="en-US"/>
          </a:p>
        </p:txBody>
      </p:sp>
    </p:spTree>
    <p:extLst>
      <p:ext uri="{BB962C8B-B14F-4D97-AF65-F5344CB8AC3E}">
        <p14:creationId xmlns:p14="http://schemas.microsoft.com/office/powerpoint/2010/main" val="408139947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113</a:t>
            </a:fld>
            <a:endParaRPr lang="en-US"/>
          </a:p>
        </p:txBody>
      </p:sp>
    </p:spTree>
    <p:extLst>
      <p:ext uri="{BB962C8B-B14F-4D97-AF65-F5344CB8AC3E}">
        <p14:creationId xmlns:p14="http://schemas.microsoft.com/office/powerpoint/2010/main" val="275813063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114</a:t>
            </a:fld>
            <a:endParaRPr lang="en-US"/>
          </a:p>
        </p:txBody>
      </p:sp>
    </p:spTree>
    <p:extLst>
      <p:ext uri="{BB962C8B-B14F-4D97-AF65-F5344CB8AC3E}">
        <p14:creationId xmlns:p14="http://schemas.microsoft.com/office/powerpoint/2010/main" val="382058451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115</a:t>
            </a:fld>
            <a:endParaRPr lang="en-US"/>
          </a:p>
        </p:txBody>
      </p:sp>
    </p:spTree>
    <p:extLst>
      <p:ext uri="{BB962C8B-B14F-4D97-AF65-F5344CB8AC3E}">
        <p14:creationId xmlns:p14="http://schemas.microsoft.com/office/powerpoint/2010/main" val="3212413393"/>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116</a:t>
            </a:fld>
            <a:endParaRPr lang="en-US"/>
          </a:p>
        </p:txBody>
      </p:sp>
    </p:spTree>
    <p:extLst>
      <p:ext uri="{BB962C8B-B14F-4D97-AF65-F5344CB8AC3E}">
        <p14:creationId xmlns:p14="http://schemas.microsoft.com/office/powerpoint/2010/main" val="308780756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B2AC8-8ABA-7EF0-9E51-E41CE04691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60E37D-D0E3-7F27-1B58-1240DF0E19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914B44-6C5F-C726-5230-7FBC7ED829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209790-8C8E-3282-4BFE-04093F4EA0B8}"/>
              </a:ext>
            </a:extLst>
          </p:cNvPr>
          <p:cNvSpPr>
            <a:spLocks noGrp="1"/>
          </p:cNvSpPr>
          <p:nvPr>
            <p:ph type="sldNum" sz="quarter" idx="10"/>
          </p:nvPr>
        </p:nvSpPr>
        <p:spPr/>
        <p:txBody>
          <a:bodyPr/>
          <a:lstStyle/>
          <a:p>
            <a:fld id="{24A6D18E-8B09-B24B-9169-4FC527B8D84F}" type="slidenum">
              <a:rPr lang="en-US" smtClean="0"/>
              <a:pPr/>
              <a:t>117</a:t>
            </a:fld>
            <a:endParaRPr lang="en-US"/>
          </a:p>
        </p:txBody>
      </p:sp>
    </p:spTree>
    <p:extLst>
      <p:ext uri="{BB962C8B-B14F-4D97-AF65-F5344CB8AC3E}">
        <p14:creationId xmlns:p14="http://schemas.microsoft.com/office/powerpoint/2010/main" val="1971029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13</a:t>
            </a:fld>
            <a:endParaRPr lang="en-US"/>
          </a:p>
        </p:txBody>
      </p:sp>
    </p:spTree>
    <p:extLst>
      <p:ext uri="{BB962C8B-B14F-4D97-AF65-F5344CB8AC3E}">
        <p14:creationId xmlns:p14="http://schemas.microsoft.com/office/powerpoint/2010/main" val="1450792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14</a:t>
            </a:fld>
            <a:endParaRPr lang="en-US"/>
          </a:p>
        </p:txBody>
      </p:sp>
    </p:spTree>
    <p:extLst>
      <p:ext uri="{BB962C8B-B14F-4D97-AF65-F5344CB8AC3E}">
        <p14:creationId xmlns:p14="http://schemas.microsoft.com/office/powerpoint/2010/main" val="542772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15</a:t>
            </a:fld>
            <a:endParaRPr lang="en-US"/>
          </a:p>
        </p:txBody>
      </p:sp>
    </p:spTree>
    <p:extLst>
      <p:ext uri="{BB962C8B-B14F-4D97-AF65-F5344CB8AC3E}">
        <p14:creationId xmlns:p14="http://schemas.microsoft.com/office/powerpoint/2010/main" val="30423452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16</a:t>
            </a:fld>
            <a:endParaRPr lang="en-US"/>
          </a:p>
        </p:txBody>
      </p:sp>
    </p:spTree>
    <p:extLst>
      <p:ext uri="{BB962C8B-B14F-4D97-AF65-F5344CB8AC3E}">
        <p14:creationId xmlns:p14="http://schemas.microsoft.com/office/powerpoint/2010/main" val="31982191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17</a:t>
            </a:fld>
            <a:endParaRPr lang="en-US"/>
          </a:p>
        </p:txBody>
      </p:sp>
    </p:spTree>
    <p:extLst>
      <p:ext uri="{BB962C8B-B14F-4D97-AF65-F5344CB8AC3E}">
        <p14:creationId xmlns:p14="http://schemas.microsoft.com/office/powerpoint/2010/main" val="353857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18</a:t>
            </a:fld>
            <a:endParaRPr lang="en-US"/>
          </a:p>
        </p:txBody>
      </p:sp>
    </p:spTree>
    <p:extLst>
      <p:ext uri="{BB962C8B-B14F-4D97-AF65-F5344CB8AC3E}">
        <p14:creationId xmlns:p14="http://schemas.microsoft.com/office/powerpoint/2010/main" val="10632449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19</a:t>
            </a:fld>
            <a:endParaRPr lang="en-US"/>
          </a:p>
        </p:txBody>
      </p:sp>
    </p:spTree>
    <p:extLst>
      <p:ext uri="{BB962C8B-B14F-4D97-AF65-F5344CB8AC3E}">
        <p14:creationId xmlns:p14="http://schemas.microsoft.com/office/powerpoint/2010/main" val="1642063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20</a:t>
            </a:fld>
            <a:endParaRPr lang="en-US"/>
          </a:p>
        </p:txBody>
      </p:sp>
    </p:spTree>
    <p:extLst>
      <p:ext uri="{BB962C8B-B14F-4D97-AF65-F5344CB8AC3E}">
        <p14:creationId xmlns:p14="http://schemas.microsoft.com/office/powerpoint/2010/main" val="3423789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a:t>
            </a:fld>
            <a:endParaRPr lang="en-US"/>
          </a:p>
        </p:txBody>
      </p:sp>
    </p:spTree>
    <p:extLst>
      <p:ext uri="{BB962C8B-B14F-4D97-AF65-F5344CB8AC3E}">
        <p14:creationId xmlns:p14="http://schemas.microsoft.com/office/powerpoint/2010/main" val="41917936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21</a:t>
            </a:fld>
            <a:endParaRPr lang="en-US"/>
          </a:p>
        </p:txBody>
      </p:sp>
    </p:spTree>
    <p:extLst>
      <p:ext uri="{BB962C8B-B14F-4D97-AF65-F5344CB8AC3E}">
        <p14:creationId xmlns:p14="http://schemas.microsoft.com/office/powerpoint/2010/main" val="33058378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22</a:t>
            </a:fld>
            <a:endParaRPr lang="en-US"/>
          </a:p>
        </p:txBody>
      </p:sp>
    </p:spTree>
    <p:extLst>
      <p:ext uri="{BB962C8B-B14F-4D97-AF65-F5344CB8AC3E}">
        <p14:creationId xmlns:p14="http://schemas.microsoft.com/office/powerpoint/2010/main" val="2184245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23</a:t>
            </a:fld>
            <a:endParaRPr lang="en-US"/>
          </a:p>
        </p:txBody>
      </p:sp>
    </p:spTree>
    <p:extLst>
      <p:ext uri="{BB962C8B-B14F-4D97-AF65-F5344CB8AC3E}">
        <p14:creationId xmlns:p14="http://schemas.microsoft.com/office/powerpoint/2010/main" val="27753441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24</a:t>
            </a:fld>
            <a:endParaRPr lang="en-US"/>
          </a:p>
        </p:txBody>
      </p:sp>
    </p:spTree>
    <p:extLst>
      <p:ext uri="{BB962C8B-B14F-4D97-AF65-F5344CB8AC3E}">
        <p14:creationId xmlns:p14="http://schemas.microsoft.com/office/powerpoint/2010/main" val="30732741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A0ABD-4384-0A8F-74BF-6BC74E542E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43587C-F6B0-BE9C-E955-FDF03459D4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B57287-B9E6-C861-AAF6-8D0A5D8CC2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23A72F-6702-794F-BF8E-CEA3C6521F84}"/>
              </a:ext>
            </a:extLst>
          </p:cNvPr>
          <p:cNvSpPr>
            <a:spLocks noGrp="1"/>
          </p:cNvSpPr>
          <p:nvPr>
            <p:ph type="sldNum" sz="quarter" idx="10"/>
          </p:nvPr>
        </p:nvSpPr>
        <p:spPr/>
        <p:txBody>
          <a:bodyPr/>
          <a:lstStyle/>
          <a:p>
            <a:fld id="{24A6D18E-8B09-B24B-9169-4FC527B8D84F}" type="slidenum">
              <a:rPr lang="en-US" smtClean="0"/>
              <a:pPr/>
              <a:t>25</a:t>
            </a:fld>
            <a:endParaRPr lang="en-US"/>
          </a:p>
        </p:txBody>
      </p:sp>
    </p:spTree>
    <p:extLst>
      <p:ext uri="{BB962C8B-B14F-4D97-AF65-F5344CB8AC3E}">
        <p14:creationId xmlns:p14="http://schemas.microsoft.com/office/powerpoint/2010/main" val="42929855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26</a:t>
            </a:fld>
            <a:endParaRPr lang="en-US"/>
          </a:p>
        </p:txBody>
      </p:sp>
    </p:spTree>
    <p:extLst>
      <p:ext uri="{BB962C8B-B14F-4D97-AF65-F5344CB8AC3E}">
        <p14:creationId xmlns:p14="http://schemas.microsoft.com/office/powerpoint/2010/main" val="17115134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27</a:t>
            </a:fld>
            <a:endParaRPr lang="en-US"/>
          </a:p>
        </p:txBody>
      </p:sp>
    </p:spTree>
    <p:extLst>
      <p:ext uri="{BB962C8B-B14F-4D97-AF65-F5344CB8AC3E}">
        <p14:creationId xmlns:p14="http://schemas.microsoft.com/office/powerpoint/2010/main" val="36660020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28</a:t>
            </a:fld>
            <a:endParaRPr lang="en-US"/>
          </a:p>
        </p:txBody>
      </p:sp>
    </p:spTree>
    <p:extLst>
      <p:ext uri="{BB962C8B-B14F-4D97-AF65-F5344CB8AC3E}">
        <p14:creationId xmlns:p14="http://schemas.microsoft.com/office/powerpoint/2010/main" val="26632956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29</a:t>
            </a:fld>
            <a:endParaRPr lang="en-US"/>
          </a:p>
        </p:txBody>
      </p:sp>
    </p:spTree>
    <p:extLst>
      <p:ext uri="{BB962C8B-B14F-4D97-AF65-F5344CB8AC3E}">
        <p14:creationId xmlns:p14="http://schemas.microsoft.com/office/powerpoint/2010/main" val="4278392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30</a:t>
            </a:fld>
            <a:endParaRPr lang="en-US"/>
          </a:p>
        </p:txBody>
      </p:sp>
    </p:spTree>
    <p:extLst>
      <p:ext uri="{BB962C8B-B14F-4D97-AF65-F5344CB8AC3E}">
        <p14:creationId xmlns:p14="http://schemas.microsoft.com/office/powerpoint/2010/main" val="4283915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a:t>
            </a:fld>
            <a:endParaRPr lang="en-US"/>
          </a:p>
        </p:txBody>
      </p:sp>
    </p:spTree>
    <p:extLst>
      <p:ext uri="{BB962C8B-B14F-4D97-AF65-F5344CB8AC3E}">
        <p14:creationId xmlns:p14="http://schemas.microsoft.com/office/powerpoint/2010/main" val="6260844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31</a:t>
            </a:fld>
            <a:endParaRPr lang="en-US"/>
          </a:p>
        </p:txBody>
      </p:sp>
    </p:spTree>
    <p:extLst>
      <p:ext uri="{BB962C8B-B14F-4D97-AF65-F5344CB8AC3E}">
        <p14:creationId xmlns:p14="http://schemas.microsoft.com/office/powerpoint/2010/main" val="37527115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32</a:t>
            </a:fld>
            <a:endParaRPr lang="en-US"/>
          </a:p>
        </p:txBody>
      </p:sp>
    </p:spTree>
    <p:extLst>
      <p:ext uri="{BB962C8B-B14F-4D97-AF65-F5344CB8AC3E}">
        <p14:creationId xmlns:p14="http://schemas.microsoft.com/office/powerpoint/2010/main" val="6558997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33</a:t>
            </a:fld>
            <a:endParaRPr lang="en-US"/>
          </a:p>
        </p:txBody>
      </p:sp>
    </p:spTree>
    <p:extLst>
      <p:ext uri="{BB962C8B-B14F-4D97-AF65-F5344CB8AC3E}">
        <p14:creationId xmlns:p14="http://schemas.microsoft.com/office/powerpoint/2010/main" val="10360551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34</a:t>
            </a:fld>
            <a:endParaRPr lang="en-US"/>
          </a:p>
        </p:txBody>
      </p:sp>
    </p:spTree>
    <p:extLst>
      <p:ext uri="{BB962C8B-B14F-4D97-AF65-F5344CB8AC3E}">
        <p14:creationId xmlns:p14="http://schemas.microsoft.com/office/powerpoint/2010/main" val="6665842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35</a:t>
            </a:fld>
            <a:endParaRPr lang="en-US"/>
          </a:p>
        </p:txBody>
      </p:sp>
    </p:spTree>
    <p:extLst>
      <p:ext uri="{BB962C8B-B14F-4D97-AF65-F5344CB8AC3E}">
        <p14:creationId xmlns:p14="http://schemas.microsoft.com/office/powerpoint/2010/main" val="24582998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36</a:t>
            </a:fld>
            <a:endParaRPr lang="en-US"/>
          </a:p>
        </p:txBody>
      </p:sp>
    </p:spTree>
    <p:extLst>
      <p:ext uri="{BB962C8B-B14F-4D97-AF65-F5344CB8AC3E}">
        <p14:creationId xmlns:p14="http://schemas.microsoft.com/office/powerpoint/2010/main" val="24387828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37</a:t>
            </a:fld>
            <a:endParaRPr lang="en-US"/>
          </a:p>
        </p:txBody>
      </p:sp>
    </p:spTree>
    <p:extLst>
      <p:ext uri="{BB962C8B-B14F-4D97-AF65-F5344CB8AC3E}">
        <p14:creationId xmlns:p14="http://schemas.microsoft.com/office/powerpoint/2010/main" val="3996674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38</a:t>
            </a:fld>
            <a:endParaRPr lang="en-US"/>
          </a:p>
        </p:txBody>
      </p:sp>
    </p:spTree>
    <p:extLst>
      <p:ext uri="{BB962C8B-B14F-4D97-AF65-F5344CB8AC3E}">
        <p14:creationId xmlns:p14="http://schemas.microsoft.com/office/powerpoint/2010/main" val="13929141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39</a:t>
            </a:fld>
            <a:endParaRPr lang="en-US"/>
          </a:p>
        </p:txBody>
      </p:sp>
    </p:spTree>
    <p:extLst>
      <p:ext uri="{BB962C8B-B14F-4D97-AF65-F5344CB8AC3E}">
        <p14:creationId xmlns:p14="http://schemas.microsoft.com/office/powerpoint/2010/main" val="23254494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40</a:t>
            </a:fld>
            <a:endParaRPr lang="en-US"/>
          </a:p>
        </p:txBody>
      </p:sp>
    </p:spTree>
    <p:extLst>
      <p:ext uri="{BB962C8B-B14F-4D97-AF65-F5344CB8AC3E}">
        <p14:creationId xmlns:p14="http://schemas.microsoft.com/office/powerpoint/2010/main" val="95164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a:t>
            </a:fld>
            <a:endParaRPr lang="en-US"/>
          </a:p>
        </p:txBody>
      </p:sp>
    </p:spTree>
    <p:extLst>
      <p:ext uri="{BB962C8B-B14F-4D97-AF65-F5344CB8AC3E}">
        <p14:creationId xmlns:p14="http://schemas.microsoft.com/office/powerpoint/2010/main" val="22152717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41</a:t>
            </a:fld>
            <a:endParaRPr lang="en-US"/>
          </a:p>
        </p:txBody>
      </p:sp>
    </p:spTree>
    <p:extLst>
      <p:ext uri="{BB962C8B-B14F-4D97-AF65-F5344CB8AC3E}">
        <p14:creationId xmlns:p14="http://schemas.microsoft.com/office/powerpoint/2010/main" val="20393572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42</a:t>
            </a:fld>
            <a:endParaRPr lang="en-US"/>
          </a:p>
        </p:txBody>
      </p:sp>
    </p:spTree>
    <p:extLst>
      <p:ext uri="{BB962C8B-B14F-4D97-AF65-F5344CB8AC3E}">
        <p14:creationId xmlns:p14="http://schemas.microsoft.com/office/powerpoint/2010/main" val="19477547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43</a:t>
            </a:fld>
            <a:endParaRPr lang="en-US"/>
          </a:p>
        </p:txBody>
      </p:sp>
    </p:spTree>
    <p:extLst>
      <p:ext uri="{BB962C8B-B14F-4D97-AF65-F5344CB8AC3E}">
        <p14:creationId xmlns:p14="http://schemas.microsoft.com/office/powerpoint/2010/main" val="10120487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44</a:t>
            </a:fld>
            <a:endParaRPr lang="en-US"/>
          </a:p>
        </p:txBody>
      </p:sp>
    </p:spTree>
    <p:extLst>
      <p:ext uri="{BB962C8B-B14F-4D97-AF65-F5344CB8AC3E}">
        <p14:creationId xmlns:p14="http://schemas.microsoft.com/office/powerpoint/2010/main" val="27207576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45</a:t>
            </a:fld>
            <a:endParaRPr lang="en-US"/>
          </a:p>
        </p:txBody>
      </p:sp>
    </p:spTree>
    <p:extLst>
      <p:ext uri="{BB962C8B-B14F-4D97-AF65-F5344CB8AC3E}">
        <p14:creationId xmlns:p14="http://schemas.microsoft.com/office/powerpoint/2010/main" val="22935928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46</a:t>
            </a:fld>
            <a:endParaRPr lang="en-US"/>
          </a:p>
        </p:txBody>
      </p:sp>
    </p:spTree>
    <p:extLst>
      <p:ext uri="{BB962C8B-B14F-4D97-AF65-F5344CB8AC3E}">
        <p14:creationId xmlns:p14="http://schemas.microsoft.com/office/powerpoint/2010/main" val="26481899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47</a:t>
            </a:fld>
            <a:endParaRPr lang="en-US"/>
          </a:p>
        </p:txBody>
      </p:sp>
    </p:spTree>
    <p:extLst>
      <p:ext uri="{BB962C8B-B14F-4D97-AF65-F5344CB8AC3E}">
        <p14:creationId xmlns:p14="http://schemas.microsoft.com/office/powerpoint/2010/main" val="169805541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48</a:t>
            </a:fld>
            <a:endParaRPr lang="en-US"/>
          </a:p>
        </p:txBody>
      </p:sp>
    </p:spTree>
    <p:extLst>
      <p:ext uri="{BB962C8B-B14F-4D97-AF65-F5344CB8AC3E}">
        <p14:creationId xmlns:p14="http://schemas.microsoft.com/office/powerpoint/2010/main" val="37361938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49</a:t>
            </a:fld>
            <a:endParaRPr lang="en-US"/>
          </a:p>
        </p:txBody>
      </p:sp>
    </p:spTree>
    <p:extLst>
      <p:ext uri="{BB962C8B-B14F-4D97-AF65-F5344CB8AC3E}">
        <p14:creationId xmlns:p14="http://schemas.microsoft.com/office/powerpoint/2010/main" val="397647730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50</a:t>
            </a:fld>
            <a:endParaRPr lang="en-US"/>
          </a:p>
        </p:txBody>
      </p:sp>
    </p:spTree>
    <p:extLst>
      <p:ext uri="{BB962C8B-B14F-4D97-AF65-F5344CB8AC3E}">
        <p14:creationId xmlns:p14="http://schemas.microsoft.com/office/powerpoint/2010/main" val="1580177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a:t>
            </a:fld>
            <a:endParaRPr lang="en-US"/>
          </a:p>
        </p:txBody>
      </p:sp>
    </p:spTree>
    <p:extLst>
      <p:ext uri="{BB962C8B-B14F-4D97-AF65-F5344CB8AC3E}">
        <p14:creationId xmlns:p14="http://schemas.microsoft.com/office/powerpoint/2010/main" val="3500303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51</a:t>
            </a:fld>
            <a:endParaRPr lang="en-US"/>
          </a:p>
        </p:txBody>
      </p:sp>
    </p:spTree>
    <p:extLst>
      <p:ext uri="{BB962C8B-B14F-4D97-AF65-F5344CB8AC3E}">
        <p14:creationId xmlns:p14="http://schemas.microsoft.com/office/powerpoint/2010/main" val="308841077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52</a:t>
            </a:fld>
            <a:endParaRPr lang="en-US"/>
          </a:p>
        </p:txBody>
      </p:sp>
    </p:spTree>
    <p:extLst>
      <p:ext uri="{BB962C8B-B14F-4D97-AF65-F5344CB8AC3E}">
        <p14:creationId xmlns:p14="http://schemas.microsoft.com/office/powerpoint/2010/main" val="349632018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53</a:t>
            </a:fld>
            <a:endParaRPr lang="en-US"/>
          </a:p>
        </p:txBody>
      </p:sp>
    </p:spTree>
    <p:extLst>
      <p:ext uri="{BB962C8B-B14F-4D97-AF65-F5344CB8AC3E}">
        <p14:creationId xmlns:p14="http://schemas.microsoft.com/office/powerpoint/2010/main" val="365343951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54</a:t>
            </a:fld>
            <a:endParaRPr lang="en-US"/>
          </a:p>
        </p:txBody>
      </p:sp>
    </p:spTree>
    <p:extLst>
      <p:ext uri="{BB962C8B-B14F-4D97-AF65-F5344CB8AC3E}">
        <p14:creationId xmlns:p14="http://schemas.microsoft.com/office/powerpoint/2010/main" val="13917720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55</a:t>
            </a:fld>
            <a:endParaRPr lang="en-US"/>
          </a:p>
        </p:txBody>
      </p:sp>
    </p:spTree>
    <p:extLst>
      <p:ext uri="{BB962C8B-B14F-4D97-AF65-F5344CB8AC3E}">
        <p14:creationId xmlns:p14="http://schemas.microsoft.com/office/powerpoint/2010/main" val="744057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56</a:t>
            </a:fld>
            <a:endParaRPr lang="en-US"/>
          </a:p>
        </p:txBody>
      </p:sp>
    </p:spTree>
    <p:extLst>
      <p:ext uri="{BB962C8B-B14F-4D97-AF65-F5344CB8AC3E}">
        <p14:creationId xmlns:p14="http://schemas.microsoft.com/office/powerpoint/2010/main" val="163761269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57</a:t>
            </a:fld>
            <a:endParaRPr lang="en-US"/>
          </a:p>
        </p:txBody>
      </p:sp>
    </p:spTree>
    <p:extLst>
      <p:ext uri="{BB962C8B-B14F-4D97-AF65-F5344CB8AC3E}">
        <p14:creationId xmlns:p14="http://schemas.microsoft.com/office/powerpoint/2010/main" val="374323236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58</a:t>
            </a:fld>
            <a:endParaRPr lang="en-US"/>
          </a:p>
        </p:txBody>
      </p:sp>
    </p:spTree>
    <p:extLst>
      <p:ext uri="{BB962C8B-B14F-4D97-AF65-F5344CB8AC3E}">
        <p14:creationId xmlns:p14="http://schemas.microsoft.com/office/powerpoint/2010/main" val="43944407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59</a:t>
            </a:fld>
            <a:endParaRPr lang="en-US"/>
          </a:p>
        </p:txBody>
      </p:sp>
    </p:spTree>
    <p:extLst>
      <p:ext uri="{BB962C8B-B14F-4D97-AF65-F5344CB8AC3E}">
        <p14:creationId xmlns:p14="http://schemas.microsoft.com/office/powerpoint/2010/main" val="41478107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60</a:t>
            </a:fld>
            <a:endParaRPr lang="en-US"/>
          </a:p>
        </p:txBody>
      </p:sp>
    </p:spTree>
    <p:extLst>
      <p:ext uri="{BB962C8B-B14F-4D97-AF65-F5344CB8AC3E}">
        <p14:creationId xmlns:p14="http://schemas.microsoft.com/office/powerpoint/2010/main" val="2350104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a:t>
            </a:fld>
            <a:endParaRPr lang="en-US"/>
          </a:p>
        </p:txBody>
      </p:sp>
    </p:spTree>
    <p:extLst>
      <p:ext uri="{BB962C8B-B14F-4D97-AF65-F5344CB8AC3E}">
        <p14:creationId xmlns:p14="http://schemas.microsoft.com/office/powerpoint/2010/main" val="211432410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61</a:t>
            </a:fld>
            <a:endParaRPr lang="en-US"/>
          </a:p>
        </p:txBody>
      </p:sp>
    </p:spTree>
    <p:extLst>
      <p:ext uri="{BB962C8B-B14F-4D97-AF65-F5344CB8AC3E}">
        <p14:creationId xmlns:p14="http://schemas.microsoft.com/office/powerpoint/2010/main" val="50918916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62</a:t>
            </a:fld>
            <a:endParaRPr lang="en-US"/>
          </a:p>
        </p:txBody>
      </p:sp>
    </p:spTree>
    <p:extLst>
      <p:ext uri="{BB962C8B-B14F-4D97-AF65-F5344CB8AC3E}">
        <p14:creationId xmlns:p14="http://schemas.microsoft.com/office/powerpoint/2010/main" val="13147938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63</a:t>
            </a:fld>
            <a:endParaRPr lang="en-US"/>
          </a:p>
        </p:txBody>
      </p:sp>
    </p:spTree>
    <p:extLst>
      <p:ext uri="{BB962C8B-B14F-4D97-AF65-F5344CB8AC3E}">
        <p14:creationId xmlns:p14="http://schemas.microsoft.com/office/powerpoint/2010/main" val="172320525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64</a:t>
            </a:fld>
            <a:endParaRPr lang="en-US"/>
          </a:p>
        </p:txBody>
      </p:sp>
    </p:spTree>
    <p:extLst>
      <p:ext uri="{BB962C8B-B14F-4D97-AF65-F5344CB8AC3E}">
        <p14:creationId xmlns:p14="http://schemas.microsoft.com/office/powerpoint/2010/main" val="167899818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65</a:t>
            </a:fld>
            <a:endParaRPr lang="en-US"/>
          </a:p>
        </p:txBody>
      </p:sp>
    </p:spTree>
    <p:extLst>
      <p:ext uri="{BB962C8B-B14F-4D97-AF65-F5344CB8AC3E}">
        <p14:creationId xmlns:p14="http://schemas.microsoft.com/office/powerpoint/2010/main" val="154958377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66</a:t>
            </a:fld>
            <a:endParaRPr lang="en-US"/>
          </a:p>
        </p:txBody>
      </p:sp>
    </p:spTree>
    <p:extLst>
      <p:ext uri="{BB962C8B-B14F-4D97-AF65-F5344CB8AC3E}">
        <p14:creationId xmlns:p14="http://schemas.microsoft.com/office/powerpoint/2010/main" val="175963535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67</a:t>
            </a:fld>
            <a:endParaRPr lang="en-US"/>
          </a:p>
        </p:txBody>
      </p:sp>
    </p:spTree>
    <p:extLst>
      <p:ext uri="{BB962C8B-B14F-4D97-AF65-F5344CB8AC3E}">
        <p14:creationId xmlns:p14="http://schemas.microsoft.com/office/powerpoint/2010/main" val="26100088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68</a:t>
            </a:fld>
            <a:endParaRPr lang="en-US"/>
          </a:p>
        </p:txBody>
      </p:sp>
    </p:spTree>
    <p:extLst>
      <p:ext uri="{BB962C8B-B14F-4D97-AF65-F5344CB8AC3E}">
        <p14:creationId xmlns:p14="http://schemas.microsoft.com/office/powerpoint/2010/main" val="381409541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69</a:t>
            </a:fld>
            <a:endParaRPr lang="en-US"/>
          </a:p>
        </p:txBody>
      </p:sp>
    </p:spTree>
    <p:extLst>
      <p:ext uri="{BB962C8B-B14F-4D97-AF65-F5344CB8AC3E}">
        <p14:creationId xmlns:p14="http://schemas.microsoft.com/office/powerpoint/2010/main" val="19197597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70</a:t>
            </a:fld>
            <a:endParaRPr lang="en-US"/>
          </a:p>
        </p:txBody>
      </p:sp>
    </p:spTree>
    <p:extLst>
      <p:ext uri="{BB962C8B-B14F-4D97-AF65-F5344CB8AC3E}">
        <p14:creationId xmlns:p14="http://schemas.microsoft.com/office/powerpoint/2010/main" val="4008118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a:t>
            </a:fld>
            <a:endParaRPr lang="en-US"/>
          </a:p>
        </p:txBody>
      </p:sp>
    </p:spTree>
    <p:extLst>
      <p:ext uri="{BB962C8B-B14F-4D97-AF65-F5344CB8AC3E}">
        <p14:creationId xmlns:p14="http://schemas.microsoft.com/office/powerpoint/2010/main" val="55564023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71</a:t>
            </a:fld>
            <a:endParaRPr lang="en-US"/>
          </a:p>
        </p:txBody>
      </p:sp>
    </p:spTree>
    <p:extLst>
      <p:ext uri="{BB962C8B-B14F-4D97-AF65-F5344CB8AC3E}">
        <p14:creationId xmlns:p14="http://schemas.microsoft.com/office/powerpoint/2010/main" val="14188590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72</a:t>
            </a:fld>
            <a:endParaRPr lang="en-US"/>
          </a:p>
        </p:txBody>
      </p:sp>
    </p:spTree>
    <p:extLst>
      <p:ext uri="{BB962C8B-B14F-4D97-AF65-F5344CB8AC3E}">
        <p14:creationId xmlns:p14="http://schemas.microsoft.com/office/powerpoint/2010/main" val="241173517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73</a:t>
            </a:fld>
            <a:endParaRPr lang="en-US"/>
          </a:p>
        </p:txBody>
      </p:sp>
    </p:spTree>
    <p:extLst>
      <p:ext uri="{BB962C8B-B14F-4D97-AF65-F5344CB8AC3E}">
        <p14:creationId xmlns:p14="http://schemas.microsoft.com/office/powerpoint/2010/main" val="268013716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74</a:t>
            </a:fld>
            <a:endParaRPr lang="en-US"/>
          </a:p>
        </p:txBody>
      </p:sp>
    </p:spTree>
    <p:extLst>
      <p:ext uri="{BB962C8B-B14F-4D97-AF65-F5344CB8AC3E}">
        <p14:creationId xmlns:p14="http://schemas.microsoft.com/office/powerpoint/2010/main" val="226109530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75</a:t>
            </a:fld>
            <a:endParaRPr lang="en-US"/>
          </a:p>
        </p:txBody>
      </p:sp>
    </p:spTree>
    <p:extLst>
      <p:ext uri="{BB962C8B-B14F-4D97-AF65-F5344CB8AC3E}">
        <p14:creationId xmlns:p14="http://schemas.microsoft.com/office/powerpoint/2010/main" val="4760261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76</a:t>
            </a:fld>
            <a:endParaRPr lang="en-US"/>
          </a:p>
        </p:txBody>
      </p:sp>
    </p:spTree>
    <p:extLst>
      <p:ext uri="{BB962C8B-B14F-4D97-AF65-F5344CB8AC3E}">
        <p14:creationId xmlns:p14="http://schemas.microsoft.com/office/powerpoint/2010/main" val="37223181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77</a:t>
            </a:fld>
            <a:endParaRPr lang="en-US"/>
          </a:p>
        </p:txBody>
      </p:sp>
    </p:spTree>
    <p:extLst>
      <p:ext uri="{BB962C8B-B14F-4D97-AF65-F5344CB8AC3E}">
        <p14:creationId xmlns:p14="http://schemas.microsoft.com/office/powerpoint/2010/main" val="305097164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78</a:t>
            </a:fld>
            <a:endParaRPr lang="en-US"/>
          </a:p>
        </p:txBody>
      </p:sp>
    </p:spTree>
    <p:extLst>
      <p:ext uri="{BB962C8B-B14F-4D97-AF65-F5344CB8AC3E}">
        <p14:creationId xmlns:p14="http://schemas.microsoft.com/office/powerpoint/2010/main" val="216881721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79</a:t>
            </a:fld>
            <a:endParaRPr lang="en-US"/>
          </a:p>
        </p:txBody>
      </p:sp>
    </p:spTree>
    <p:extLst>
      <p:ext uri="{BB962C8B-B14F-4D97-AF65-F5344CB8AC3E}">
        <p14:creationId xmlns:p14="http://schemas.microsoft.com/office/powerpoint/2010/main" val="376549975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80</a:t>
            </a:fld>
            <a:endParaRPr lang="en-US"/>
          </a:p>
        </p:txBody>
      </p:sp>
    </p:spTree>
    <p:extLst>
      <p:ext uri="{BB962C8B-B14F-4D97-AF65-F5344CB8AC3E}">
        <p14:creationId xmlns:p14="http://schemas.microsoft.com/office/powerpoint/2010/main" val="149351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a:t>
            </a:fld>
            <a:endParaRPr lang="en-US"/>
          </a:p>
        </p:txBody>
      </p:sp>
    </p:spTree>
    <p:extLst>
      <p:ext uri="{BB962C8B-B14F-4D97-AF65-F5344CB8AC3E}">
        <p14:creationId xmlns:p14="http://schemas.microsoft.com/office/powerpoint/2010/main" val="169459114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81</a:t>
            </a:fld>
            <a:endParaRPr lang="en-US"/>
          </a:p>
        </p:txBody>
      </p:sp>
    </p:spTree>
    <p:extLst>
      <p:ext uri="{BB962C8B-B14F-4D97-AF65-F5344CB8AC3E}">
        <p14:creationId xmlns:p14="http://schemas.microsoft.com/office/powerpoint/2010/main" val="383705313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82</a:t>
            </a:fld>
            <a:endParaRPr lang="en-US"/>
          </a:p>
        </p:txBody>
      </p:sp>
    </p:spTree>
    <p:extLst>
      <p:ext uri="{BB962C8B-B14F-4D97-AF65-F5344CB8AC3E}">
        <p14:creationId xmlns:p14="http://schemas.microsoft.com/office/powerpoint/2010/main" val="395887115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83</a:t>
            </a:fld>
            <a:endParaRPr lang="en-US"/>
          </a:p>
        </p:txBody>
      </p:sp>
    </p:spTree>
    <p:extLst>
      <p:ext uri="{BB962C8B-B14F-4D97-AF65-F5344CB8AC3E}">
        <p14:creationId xmlns:p14="http://schemas.microsoft.com/office/powerpoint/2010/main" val="93075410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84</a:t>
            </a:fld>
            <a:endParaRPr lang="en-US"/>
          </a:p>
        </p:txBody>
      </p:sp>
    </p:spTree>
    <p:extLst>
      <p:ext uri="{BB962C8B-B14F-4D97-AF65-F5344CB8AC3E}">
        <p14:creationId xmlns:p14="http://schemas.microsoft.com/office/powerpoint/2010/main" val="177356615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85</a:t>
            </a:fld>
            <a:endParaRPr lang="en-US"/>
          </a:p>
        </p:txBody>
      </p:sp>
    </p:spTree>
    <p:extLst>
      <p:ext uri="{BB962C8B-B14F-4D97-AF65-F5344CB8AC3E}">
        <p14:creationId xmlns:p14="http://schemas.microsoft.com/office/powerpoint/2010/main" val="243177090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86</a:t>
            </a:fld>
            <a:endParaRPr lang="en-US"/>
          </a:p>
        </p:txBody>
      </p:sp>
    </p:spTree>
    <p:extLst>
      <p:ext uri="{BB962C8B-B14F-4D97-AF65-F5344CB8AC3E}">
        <p14:creationId xmlns:p14="http://schemas.microsoft.com/office/powerpoint/2010/main" val="152482230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87</a:t>
            </a:fld>
            <a:endParaRPr lang="en-US"/>
          </a:p>
        </p:txBody>
      </p:sp>
    </p:spTree>
    <p:extLst>
      <p:ext uri="{BB962C8B-B14F-4D97-AF65-F5344CB8AC3E}">
        <p14:creationId xmlns:p14="http://schemas.microsoft.com/office/powerpoint/2010/main" val="304845647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88</a:t>
            </a:fld>
            <a:endParaRPr lang="en-US"/>
          </a:p>
        </p:txBody>
      </p:sp>
    </p:spTree>
    <p:extLst>
      <p:ext uri="{BB962C8B-B14F-4D97-AF65-F5344CB8AC3E}">
        <p14:creationId xmlns:p14="http://schemas.microsoft.com/office/powerpoint/2010/main" val="115132707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89</a:t>
            </a:fld>
            <a:endParaRPr lang="en-US"/>
          </a:p>
        </p:txBody>
      </p:sp>
    </p:spTree>
    <p:extLst>
      <p:ext uri="{BB962C8B-B14F-4D97-AF65-F5344CB8AC3E}">
        <p14:creationId xmlns:p14="http://schemas.microsoft.com/office/powerpoint/2010/main" val="218938446"/>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90</a:t>
            </a:fld>
            <a:endParaRPr lang="en-US"/>
          </a:p>
        </p:txBody>
      </p:sp>
    </p:spTree>
    <p:extLst>
      <p:ext uri="{BB962C8B-B14F-4D97-AF65-F5344CB8AC3E}">
        <p14:creationId xmlns:p14="http://schemas.microsoft.com/office/powerpoint/2010/main" val="2054031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a:t>
            </a:fld>
            <a:endParaRPr lang="en-US"/>
          </a:p>
        </p:txBody>
      </p:sp>
    </p:spTree>
    <p:extLst>
      <p:ext uri="{BB962C8B-B14F-4D97-AF65-F5344CB8AC3E}">
        <p14:creationId xmlns:p14="http://schemas.microsoft.com/office/powerpoint/2010/main" val="305212078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91</a:t>
            </a:fld>
            <a:endParaRPr lang="en-US"/>
          </a:p>
        </p:txBody>
      </p:sp>
    </p:spTree>
    <p:extLst>
      <p:ext uri="{BB962C8B-B14F-4D97-AF65-F5344CB8AC3E}">
        <p14:creationId xmlns:p14="http://schemas.microsoft.com/office/powerpoint/2010/main" val="418891228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92</a:t>
            </a:fld>
            <a:endParaRPr lang="en-US"/>
          </a:p>
        </p:txBody>
      </p:sp>
    </p:spTree>
    <p:extLst>
      <p:ext uri="{BB962C8B-B14F-4D97-AF65-F5344CB8AC3E}">
        <p14:creationId xmlns:p14="http://schemas.microsoft.com/office/powerpoint/2010/main" val="153306071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93</a:t>
            </a:fld>
            <a:endParaRPr lang="en-US"/>
          </a:p>
        </p:txBody>
      </p:sp>
    </p:spTree>
    <p:extLst>
      <p:ext uri="{BB962C8B-B14F-4D97-AF65-F5344CB8AC3E}">
        <p14:creationId xmlns:p14="http://schemas.microsoft.com/office/powerpoint/2010/main" val="244018622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94</a:t>
            </a:fld>
            <a:endParaRPr lang="en-US"/>
          </a:p>
        </p:txBody>
      </p:sp>
    </p:spTree>
    <p:extLst>
      <p:ext uri="{BB962C8B-B14F-4D97-AF65-F5344CB8AC3E}">
        <p14:creationId xmlns:p14="http://schemas.microsoft.com/office/powerpoint/2010/main" val="408456571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95</a:t>
            </a:fld>
            <a:endParaRPr lang="en-US"/>
          </a:p>
        </p:txBody>
      </p:sp>
    </p:spTree>
    <p:extLst>
      <p:ext uri="{BB962C8B-B14F-4D97-AF65-F5344CB8AC3E}">
        <p14:creationId xmlns:p14="http://schemas.microsoft.com/office/powerpoint/2010/main" val="4189444593"/>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96</a:t>
            </a:fld>
            <a:endParaRPr lang="en-US"/>
          </a:p>
        </p:txBody>
      </p:sp>
    </p:spTree>
    <p:extLst>
      <p:ext uri="{BB962C8B-B14F-4D97-AF65-F5344CB8AC3E}">
        <p14:creationId xmlns:p14="http://schemas.microsoft.com/office/powerpoint/2010/main" val="426413660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97</a:t>
            </a:fld>
            <a:endParaRPr lang="en-US"/>
          </a:p>
        </p:txBody>
      </p:sp>
    </p:spTree>
    <p:extLst>
      <p:ext uri="{BB962C8B-B14F-4D97-AF65-F5344CB8AC3E}">
        <p14:creationId xmlns:p14="http://schemas.microsoft.com/office/powerpoint/2010/main" val="423429109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98</a:t>
            </a:fld>
            <a:endParaRPr lang="en-US"/>
          </a:p>
        </p:txBody>
      </p:sp>
    </p:spTree>
    <p:extLst>
      <p:ext uri="{BB962C8B-B14F-4D97-AF65-F5344CB8AC3E}">
        <p14:creationId xmlns:p14="http://schemas.microsoft.com/office/powerpoint/2010/main" val="11902957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99</a:t>
            </a:fld>
            <a:endParaRPr lang="en-US"/>
          </a:p>
        </p:txBody>
      </p:sp>
    </p:spTree>
    <p:extLst>
      <p:ext uri="{BB962C8B-B14F-4D97-AF65-F5344CB8AC3E}">
        <p14:creationId xmlns:p14="http://schemas.microsoft.com/office/powerpoint/2010/main" val="263508799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A6D18E-8B09-B24B-9169-4FC527B8D84F}" type="slidenum">
              <a:rPr lang="en-US" smtClean="0"/>
              <a:pPr/>
              <a:t>100</a:t>
            </a:fld>
            <a:endParaRPr lang="en-US"/>
          </a:p>
        </p:txBody>
      </p:sp>
    </p:spTree>
    <p:extLst>
      <p:ext uri="{BB962C8B-B14F-4D97-AF65-F5344CB8AC3E}">
        <p14:creationId xmlns:p14="http://schemas.microsoft.com/office/powerpoint/2010/main" val="670180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1828800"/>
          </a:xfrm>
          <a:prstGeom prst="rect">
            <a:avLst/>
          </a:prstGeom>
          <a:solidFill>
            <a:srgbClr val="C8102E"/>
          </a:solidFill>
          <a:ln w="9525">
            <a:noFill/>
            <a:miter lim="800000"/>
            <a:headEnd/>
            <a:tailEnd/>
          </a:ln>
          <a:effectLst/>
        </p:spPr>
        <p:txBody>
          <a:bodyPr wrap="none" anchor="ctr">
            <a:prstTxWarp prst="textNoShape">
              <a:avLst/>
            </a:prstTxWarp>
          </a:bodyPr>
          <a:lstStyle/>
          <a:p>
            <a:endParaRPr lang="en-US"/>
          </a:p>
        </p:txBody>
      </p:sp>
      <p:sp>
        <p:nvSpPr>
          <p:cNvPr id="3076" name="Rectangle 4"/>
          <p:cNvSpPr>
            <a:spLocks noGrp="1" noChangeArrowheads="1"/>
          </p:cNvSpPr>
          <p:nvPr>
            <p:ph type="ctrTitle"/>
          </p:nvPr>
        </p:nvSpPr>
        <p:spPr>
          <a:xfrm>
            <a:off x="533400" y="2514600"/>
            <a:ext cx="6629400" cy="1066800"/>
          </a:xfrm>
        </p:spPr>
        <p:txBody>
          <a:bodyPr anchor="b"/>
          <a:lstStyle>
            <a:lvl1pPr>
              <a:defRPr>
                <a:solidFill>
                  <a:srgbClr val="F1BE48"/>
                </a:solidFill>
              </a:defRPr>
            </a:lvl1pPr>
          </a:lstStyle>
          <a:p>
            <a:r>
              <a:rPr lang="en-US"/>
              <a:t>Click to edit Master title style</a:t>
            </a:r>
          </a:p>
        </p:txBody>
      </p:sp>
      <p:sp>
        <p:nvSpPr>
          <p:cNvPr id="3077" name="Rectangle 5"/>
          <p:cNvSpPr>
            <a:spLocks noGrp="1" noChangeArrowheads="1"/>
          </p:cNvSpPr>
          <p:nvPr>
            <p:ph type="subTitle" idx="1"/>
          </p:nvPr>
        </p:nvSpPr>
        <p:spPr>
          <a:xfrm>
            <a:off x="533400" y="3581400"/>
            <a:ext cx="6248400" cy="1752600"/>
          </a:xfrm>
        </p:spPr>
        <p:txBody>
          <a:bodyPr/>
          <a:lstStyle>
            <a:lvl1pPr marL="0" indent="0">
              <a:buFont typeface="Times" charset="0"/>
              <a:buNone/>
              <a:defRPr sz="2400"/>
            </a:lvl1pPr>
          </a:lstStyle>
          <a:p>
            <a:r>
              <a:rPr lang="en-US"/>
              <a:t>Click to edit Master subtitle style</a:t>
            </a:r>
          </a:p>
        </p:txBody>
      </p:sp>
      <p:sp>
        <p:nvSpPr>
          <p:cNvPr id="3078" name="Text Box 6"/>
          <p:cNvSpPr txBox="1">
            <a:spLocks noChangeArrowheads="1"/>
          </p:cNvSpPr>
          <p:nvPr/>
        </p:nvSpPr>
        <p:spPr bwMode="auto">
          <a:xfrm>
            <a:off x="212725" y="3489325"/>
            <a:ext cx="184150" cy="457200"/>
          </a:xfrm>
          <a:prstGeom prst="rect">
            <a:avLst/>
          </a:prstGeom>
          <a:noFill/>
          <a:ln w="9525">
            <a:noFill/>
            <a:miter lim="800000"/>
            <a:headEnd/>
            <a:tailEnd/>
          </a:ln>
          <a:effectLst/>
        </p:spPr>
        <p:txBody>
          <a:bodyPr wrap="none">
            <a:prstTxWarp prst="textNoShape">
              <a:avLst/>
            </a:prstTxWarp>
            <a:spAutoFit/>
          </a:bodyPr>
          <a:lstStyle/>
          <a:p>
            <a:endParaRPr lang="en-US"/>
          </a:p>
        </p:txBody>
      </p:sp>
      <p:sp>
        <p:nvSpPr>
          <p:cNvPr id="9"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pic>
        <p:nvPicPr>
          <p:cNvPr id="10" name="Picture 11" descr="ISU LEFT white.eps"/>
          <p:cNvPicPr>
            <a:picLocks noChangeAspect="1"/>
          </p:cNvPicPr>
          <p:nvPr userDrawn="1"/>
        </p:nvPicPr>
        <p:blipFill>
          <a:blip r:embed="rId2"/>
          <a:srcRect b="38235"/>
          <a:stretch>
            <a:fillRect/>
          </a:stretch>
        </p:blipFill>
        <p:spPr bwMode="auto">
          <a:xfrm>
            <a:off x="533400" y="830263"/>
            <a:ext cx="4724400" cy="388937"/>
          </a:xfrm>
          <a:prstGeom prst="rect">
            <a:avLst/>
          </a:prstGeom>
          <a:noFill/>
          <a:ln w="9525">
            <a:noFill/>
            <a:miter lim="800000"/>
            <a:headEnd/>
            <a:tailEnd/>
          </a:ln>
        </p:spPr>
      </p:pic>
      <p:sp>
        <p:nvSpPr>
          <p:cNvPr id="3" name="Text Placeholder 2"/>
          <p:cNvSpPr>
            <a:spLocks noGrp="1"/>
          </p:cNvSpPr>
          <p:nvPr>
            <p:ph type="body" sz="quarter" idx="10" hasCustomPrompt="1"/>
          </p:nvPr>
        </p:nvSpPr>
        <p:spPr>
          <a:xfrm>
            <a:off x="468313" y="1295400"/>
            <a:ext cx="3657600" cy="457200"/>
          </a:xfrm>
        </p:spPr>
        <p:txBody>
          <a:bodyPr/>
          <a:lstStyle>
            <a:lvl1pPr marL="0" indent="0">
              <a:buNone/>
              <a:defRPr sz="1600" b="1" i="0" baseline="0">
                <a:solidFill>
                  <a:schemeClr val="bg1"/>
                </a:solidFill>
                <a:latin typeface="Univers 65" charset="0"/>
                <a:ea typeface="Univers 65" charset="0"/>
                <a:cs typeface="Univers 65" charset="0"/>
              </a:defRPr>
            </a:lvl1pPr>
          </a:lstStyle>
          <a:p>
            <a:pPr lvl="0"/>
            <a:r>
              <a:rPr lang="en-US" dirty="0"/>
              <a:t>Unit Name Goes Here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200025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58483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Clr>
                <a:srgbClr val="C8102E"/>
              </a:buClr>
              <a:defRPr/>
            </a:lvl1pPr>
            <a:lvl2pPr>
              <a:buClr>
                <a:srgbClr val="C8102E"/>
              </a:buClr>
              <a:defRPr/>
            </a:lvl2pPr>
            <a:lvl3pPr>
              <a:buClr>
                <a:srgbClr val="C8102E"/>
              </a:buClr>
              <a:defRPr/>
            </a:lvl3pPr>
            <a:lvl4pPr>
              <a:buClr>
                <a:srgbClr val="C8102E"/>
              </a:buClr>
              <a:defRPr/>
            </a:lvl4pPr>
            <a:lvl5pPr>
              <a:buClr>
                <a:srgbClr val="C8102E"/>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8"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6"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0668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7"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8" name="Text Placeholder 7"/>
          <p:cNvSpPr>
            <a:spLocks noGrp="1"/>
          </p:cNvSpPr>
          <p:nvPr>
            <p:ph type="body" sz="quarter" idx="11"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4"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3"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6"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sp>
        <p:nvSpPr>
          <p:cNvPr id="6"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userDrawn="1"/>
        </p:nvSpPr>
        <p:spPr bwMode="auto">
          <a:xfrm>
            <a:off x="0" y="6096000"/>
            <a:ext cx="9144000" cy="762000"/>
          </a:xfrm>
          <a:prstGeom prst="rect">
            <a:avLst/>
          </a:prstGeom>
          <a:solidFill>
            <a:srgbClr val="C8102E"/>
          </a:solidFill>
          <a:ln w="9525">
            <a:noFill/>
            <a:miter lim="800000"/>
            <a:headEnd/>
            <a:tailEnd/>
          </a:ln>
          <a:effectLst/>
        </p:spPr>
        <p:txBody>
          <a:bodyPr wrap="none" anchor="ctr">
            <a:prstTxWarp prst="textNoShape">
              <a:avLst/>
            </a:prstTxWarp>
          </a:bodyPr>
          <a:lstStyle/>
          <a:p>
            <a:endParaRPr lang="en-US"/>
          </a:p>
        </p:txBody>
      </p:sp>
      <p:sp>
        <p:nvSpPr>
          <p:cNvPr id="1026" name="Rectangle 2"/>
          <p:cNvSpPr>
            <a:spLocks noGrp="1" noChangeArrowheads="1"/>
          </p:cNvSpPr>
          <p:nvPr>
            <p:ph type="title"/>
          </p:nvPr>
        </p:nvSpPr>
        <p:spPr bwMode="auto">
          <a:xfrm>
            <a:off x="457200" y="1524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066800"/>
            <a:ext cx="76200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5" name="Text Box 11"/>
          <p:cNvSpPr txBox="1">
            <a:spLocks noChangeArrowheads="1"/>
          </p:cNvSpPr>
          <p:nvPr/>
        </p:nvSpPr>
        <p:spPr bwMode="auto">
          <a:xfrm>
            <a:off x="212725" y="3489325"/>
            <a:ext cx="184150" cy="457200"/>
          </a:xfrm>
          <a:prstGeom prst="rect">
            <a:avLst/>
          </a:prstGeom>
          <a:noFill/>
          <a:ln w="9525">
            <a:noFill/>
            <a:miter lim="800000"/>
            <a:headEnd/>
            <a:tailEnd/>
          </a:ln>
          <a:effectLst/>
        </p:spPr>
        <p:txBody>
          <a:bodyPr wrap="none">
            <a:prstTxWarp prst="textNoShape">
              <a:avLst/>
            </a:prstTxWarp>
            <a:spAutoFit/>
          </a:bodyPr>
          <a:lstStyle/>
          <a:p>
            <a:endParaRPr lang="en-US"/>
          </a:p>
        </p:txBody>
      </p:sp>
      <p:sp>
        <p:nvSpPr>
          <p:cNvPr id="9" name="Slide Number Placeholder 5"/>
          <p:cNvSpPr>
            <a:spLocks noGrp="1"/>
          </p:cNvSpPr>
          <p:nvPr>
            <p:ph type="sldNum" sz="quarter" idx="4"/>
          </p:nvPr>
        </p:nvSpPr>
        <p:spPr>
          <a:xfrm>
            <a:off x="6553200" y="5715000"/>
            <a:ext cx="2133600" cy="365125"/>
          </a:xfrm>
          <a:prstGeom prst="rect">
            <a:avLst/>
          </a:prstGeom>
        </p:spPr>
        <p:txBody>
          <a:bodyPr vert="horz" lIns="91440" tIns="45720" rIns="91440" bIns="45720" rtlCol="0" anchor="ctr"/>
          <a:lstStyle>
            <a:lvl1pPr algn="r">
              <a:defRPr sz="1200">
                <a:solidFill>
                  <a:srgbClr val="ACA39A"/>
                </a:solidFill>
              </a:defRPr>
            </a:lvl1pPr>
          </a:lstStyle>
          <a:p>
            <a:fld id="{179A9A4E-4C82-4D44-9372-C31BB3818094}" type="slidenum">
              <a:rPr lang="en-US" smtClean="0"/>
              <a:pPr/>
              <a:t>‹#›</a:t>
            </a:fld>
            <a:endParaRPr lang="en-US" dirty="0"/>
          </a:p>
        </p:txBody>
      </p:sp>
      <p:pic>
        <p:nvPicPr>
          <p:cNvPr id="12" name="Picture 11" descr="ISU LEFT white.eps"/>
          <p:cNvPicPr>
            <a:picLocks noChangeAspect="1"/>
          </p:cNvPicPr>
          <p:nvPr userDrawn="1"/>
        </p:nvPicPr>
        <p:blipFill>
          <a:blip r:embed="rId13"/>
          <a:srcRect b="38235"/>
          <a:stretch>
            <a:fillRect/>
          </a:stretch>
        </p:blipFill>
        <p:spPr bwMode="auto">
          <a:xfrm>
            <a:off x="533400" y="6365927"/>
            <a:ext cx="3200400" cy="263473"/>
          </a:xfrm>
          <a:prstGeom prst="rect">
            <a:avLst/>
          </a:prstGeom>
          <a:noFill/>
          <a:ln w="9525">
            <a:noFill/>
            <a:miter lim="800000"/>
            <a:headEnd/>
            <a:tailEnd/>
          </a:ln>
        </p:spPr>
      </p:pic>
      <p:sp>
        <p:nvSpPr>
          <p:cNvPr id="6" name="Footer Placeholder 5"/>
          <p:cNvSpPr>
            <a:spLocks noGrp="1"/>
          </p:cNvSpPr>
          <p:nvPr>
            <p:ph type="ftr" sz="quarter" idx="3"/>
          </p:nvPr>
        </p:nvSpPr>
        <p:spPr>
          <a:xfrm>
            <a:off x="5715000" y="6315100"/>
            <a:ext cx="3086100" cy="365125"/>
          </a:xfrm>
          <a:prstGeom prst="rect">
            <a:avLst/>
          </a:prstGeom>
        </p:spPr>
        <p:txBody>
          <a:bodyPr vert="horz" lIns="91440" tIns="45720" rIns="91440" bIns="45720" rtlCol="0" anchor="ctr"/>
          <a:lstStyle>
            <a:lvl1pPr algn="ctr">
              <a:defRPr sz="1600" b="1" i="0">
                <a:solidFill>
                  <a:schemeClr val="bg1"/>
                </a:solidFill>
                <a:latin typeface="Univers 65" charset="0"/>
                <a:ea typeface="Univers 65" charset="0"/>
                <a:cs typeface="Univers 65" charset="0"/>
              </a:defRPr>
            </a:lvl1pPr>
          </a:lstStyle>
          <a:p>
            <a:pPr algn="r"/>
            <a:r>
              <a:rPr lang="en-US" dirty="0"/>
              <a:t>Unit Name Goes Here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3500">
          <a:solidFill>
            <a:srgbClr val="C8102E"/>
          </a:solidFill>
          <a:latin typeface="+mj-lt"/>
          <a:ea typeface="+mj-ea"/>
          <a:cs typeface="+mj-cs"/>
        </a:defRPr>
      </a:lvl1pPr>
      <a:lvl2pPr algn="l" rtl="0" fontAlgn="base">
        <a:spcBef>
          <a:spcPct val="0"/>
        </a:spcBef>
        <a:spcAft>
          <a:spcPct val="0"/>
        </a:spcAft>
        <a:defRPr sz="3500">
          <a:solidFill>
            <a:srgbClr val="CE1126"/>
          </a:solidFill>
          <a:latin typeface="Univers 67 CondensedBold" charset="0"/>
        </a:defRPr>
      </a:lvl2pPr>
      <a:lvl3pPr algn="l" rtl="0" fontAlgn="base">
        <a:spcBef>
          <a:spcPct val="0"/>
        </a:spcBef>
        <a:spcAft>
          <a:spcPct val="0"/>
        </a:spcAft>
        <a:defRPr sz="3500">
          <a:solidFill>
            <a:srgbClr val="CE1126"/>
          </a:solidFill>
          <a:latin typeface="Univers 67 CondensedBold" charset="0"/>
        </a:defRPr>
      </a:lvl3pPr>
      <a:lvl4pPr algn="l" rtl="0" fontAlgn="base">
        <a:spcBef>
          <a:spcPct val="0"/>
        </a:spcBef>
        <a:spcAft>
          <a:spcPct val="0"/>
        </a:spcAft>
        <a:defRPr sz="3500">
          <a:solidFill>
            <a:srgbClr val="CE1126"/>
          </a:solidFill>
          <a:latin typeface="Univers 67 CondensedBold" charset="0"/>
        </a:defRPr>
      </a:lvl4pPr>
      <a:lvl5pPr algn="l" rtl="0" fontAlgn="base">
        <a:spcBef>
          <a:spcPct val="0"/>
        </a:spcBef>
        <a:spcAft>
          <a:spcPct val="0"/>
        </a:spcAft>
        <a:defRPr sz="3500">
          <a:solidFill>
            <a:srgbClr val="CE1126"/>
          </a:solidFill>
          <a:latin typeface="Univers 67 CondensedBold" charset="0"/>
        </a:defRPr>
      </a:lvl5pPr>
      <a:lvl6pPr marL="457200" algn="l" rtl="0" fontAlgn="base">
        <a:spcBef>
          <a:spcPct val="0"/>
        </a:spcBef>
        <a:spcAft>
          <a:spcPct val="0"/>
        </a:spcAft>
        <a:defRPr sz="3500">
          <a:solidFill>
            <a:srgbClr val="CE1126"/>
          </a:solidFill>
          <a:latin typeface="Univers 67 CondensedBold" charset="0"/>
        </a:defRPr>
      </a:lvl6pPr>
      <a:lvl7pPr marL="914400" algn="l" rtl="0" fontAlgn="base">
        <a:spcBef>
          <a:spcPct val="0"/>
        </a:spcBef>
        <a:spcAft>
          <a:spcPct val="0"/>
        </a:spcAft>
        <a:defRPr sz="3500">
          <a:solidFill>
            <a:srgbClr val="CE1126"/>
          </a:solidFill>
          <a:latin typeface="Univers 67 CondensedBold" charset="0"/>
        </a:defRPr>
      </a:lvl7pPr>
      <a:lvl8pPr marL="1371600" algn="l" rtl="0" fontAlgn="base">
        <a:spcBef>
          <a:spcPct val="0"/>
        </a:spcBef>
        <a:spcAft>
          <a:spcPct val="0"/>
        </a:spcAft>
        <a:defRPr sz="3500">
          <a:solidFill>
            <a:srgbClr val="CE1126"/>
          </a:solidFill>
          <a:latin typeface="Univers 67 CondensedBold" charset="0"/>
        </a:defRPr>
      </a:lvl8pPr>
      <a:lvl9pPr marL="1828800" algn="l" rtl="0" fontAlgn="base">
        <a:spcBef>
          <a:spcPct val="0"/>
        </a:spcBef>
        <a:spcAft>
          <a:spcPct val="0"/>
        </a:spcAft>
        <a:defRPr sz="3500">
          <a:solidFill>
            <a:srgbClr val="CE1126"/>
          </a:solidFill>
          <a:latin typeface="Univers 67 CondensedBold" charset="0"/>
        </a:defRPr>
      </a:lvl9pPr>
    </p:titleStyle>
    <p:bodyStyle>
      <a:lvl1pPr marL="342900" indent="-342900" algn="l" rtl="0" fontAlgn="base">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50" indent="-285750" algn="l" rtl="0" fontAlgn="base">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3000" indent="-228600" algn="l" rtl="0" fontAlgn="base">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200" indent="-228600" algn="l" rtl="0" fontAlgn="base">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400" indent="-228600" algn="l" rtl="0" fontAlgn="base">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600" indent="-228600" algn="l" rtl="0" fontAlgn="base">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800" indent="-228600" algn="l" rtl="0" fontAlgn="base">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9000" indent="-228600" algn="l" rtl="0" fontAlgn="base">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200" indent="-228600" algn="l" rtl="0" fontAlgn="base">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9956" y="2740707"/>
            <a:ext cx="7304087" cy="1066800"/>
          </a:xfrm>
        </p:spPr>
        <p:txBody>
          <a:bodyPr/>
          <a:lstStyle/>
          <a:p>
            <a:pPr algn="ctr"/>
            <a:r>
              <a:rPr lang="en-US" altLang="zh-CN" dirty="0" err="1"/>
              <a:t>OpenDSS</a:t>
            </a:r>
            <a:r>
              <a:rPr lang="en-US" altLang="zh-CN" dirty="0"/>
              <a:t> - DSS Command</a:t>
            </a:r>
            <a:endParaRPr lang="en-US" dirty="0"/>
          </a:p>
        </p:txBody>
      </p:sp>
      <p:sp>
        <p:nvSpPr>
          <p:cNvPr id="3" name="Subtitle 2"/>
          <p:cNvSpPr>
            <a:spLocks noGrp="1"/>
          </p:cNvSpPr>
          <p:nvPr>
            <p:ph type="subTitle" idx="1"/>
          </p:nvPr>
        </p:nvSpPr>
        <p:spPr>
          <a:xfrm>
            <a:off x="1447800" y="4724400"/>
            <a:ext cx="6248400" cy="1371600"/>
          </a:xfrm>
        </p:spPr>
        <p:txBody>
          <a:bodyPr/>
          <a:lstStyle/>
          <a:p>
            <a:pPr algn="ctr">
              <a:buNone/>
            </a:pPr>
            <a: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Dr. </a:t>
            </a:r>
            <a:r>
              <a:rPr lang="en-US"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Zhaoyu</a:t>
            </a:r>
            <a: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Wang</a:t>
            </a:r>
            <a:b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1113 Coover Hall, Ames, IA</a:t>
            </a:r>
            <a:b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wzy@iastate.edu</a:t>
            </a:r>
            <a:endParaRPr lang="en-US" sz="1200" dirty="0">
              <a:latin typeface="Calibri" panose="020F0502020204030204" pitchFamily="34" charset="0"/>
              <a:ea typeface="Calibri" panose="020F0502020204030204" pitchFamily="34" charset="0"/>
              <a:cs typeface="Calibri" panose="020F0502020204030204" pitchFamily="34" charset="0"/>
            </a:endParaRPr>
          </a:p>
        </p:txBody>
      </p:sp>
      <p:sp>
        <p:nvSpPr>
          <p:cNvPr id="4" name="Text Placeholder 3"/>
          <p:cNvSpPr>
            <a:spLocks noGrp="1"/>
          </p:cNvSpPr>
          <p:nvPr>
            <p:ph type="body" sz="quarter" idx="10"/>
          </p:nvPr>
        </p:nvSpPr>
        <p:spPr/>
        <p:txBody>
          <a:bodyPr/>
          <a:lstStyle/>
          <a:p>
            <a:r>
              <a:rPr lang="en-US" dirty="0" err="1"/>
              <a:t>ECpE</a:t>
            </a:r>
            <a:r>
              <a:rPr lang="en-US" dirty="0"/>
              <a:t> Department</a:t>
            </a:r>
          </a:p>
        </p:txBody>
      </p:sp>
    </p:spTree>
    <p:extLst>
      <p:ext uri="{BB962C8B-B14F-4D97-AF65-F5344CB8AC3E}">
        <p14:creationId xmlns:p14="http://schemas.microsoft.com/office/powerpoint/2010/main" val="873354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Delimiters and other special characters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582847"/>
            <a:ext cx="8161638" cy="2231380"/>
          </a:xfrm>
          <a:prstGeom prst="rect">
            <a:avLst/>
          </a:prstGeom>
          <a:noFill/>
        </p:spPr>
        <p:txBody>
          <a:bodyPr wrap="square" rtlCol="0">
            <a:spAutoFit/>
          </a:bodyPr>
          <a:lstStyle/>
          <a:p>
            <a:pPr lvl="0" algn="just">
              <a:spcAft>
                <a:spcPts val="600"/>
              </a:spcAft>
            </a:pPr>
            <a:r>
              <a:rPr lang="en-US" sz="1800" b="1" dirty="0"/>
              <a:t>Continuation of previous line: </a:t>
            </a:r>
            <a:r>
              <a:rPr lang="en-US" sz="1800" dirty="0"/>
              <a:t>~ (actually a synonym for the More command)</a:t>
            </a:r>
          </a:p>
          <a:p>
            <a:pPr lvl="0" algn="just">
              <a:spcAft>
                <a:spcPts val="600"/>
              </a:spcAft>
            </a:pPr>
            <a:r>
              <a:rPr lang="en-US" sz="1800" b="1" dirty="0"/>
              <a:t>Comment line: </a:t>
            </a:r>
            <a:r>
              <a:rPr lang="en-US" sz="1800" dirty="0"/>
              <a:t> // or !</a:t>
            </a:r>
          </a:p>
          <a:p>
            <a:pPr lvl="0" algn="just">
              <a:spcAft>
                <a:spcPts val="600"/>
              </a:spcAft>
            </a:pPr>
            <a:r>
              <a:rPr lang="en-US" sz="1800" b="1" dirty="0"/>
              <a:t>In‐line comment: !</a:t>
            </a:r>
          </a:p>
          <a:p>
            <a:pPr lvl="0" algn="just">
              <a:spcAft>
                <a:spcPts val="600"/>
              </a:spcAft>
            </a:pPr>
            <a:r>
              <a:rPr lang="en-US" sz="1800" b="1" dirty="0"/>
              <a:t>Query a property:  </a:t>
            </a:r>
            <a:r>
              <a:rPr lang="en-US" dirty="0"/>
              <a:t>?</a:t>
            </a:r>
            <a:endParaRPr lang="en-US" sz="1800" dirty="0"/>
          </a:p>
          <a:p>
            <a:pPr lvl="0" algn="just">
              <a:spcAft>
                <a:spcPts val="600"/>
              </a:spcAft>
            </a:pPr>
            <a:endParaRPr lang="en-US" sz="1800" b="1" dirty="0"/>
          </a:p>
          <a:p>
            <a:pPr lvl="0" algn="just">
              <a:spcAft>
                <a:spcPts val="600"/>
              </a:spcAft>
            </a:pPr>
            <a:endParaRPr lang="en-US" sz="1800" b="1" dirty="0"/>
          </a:p>
        </p:txBody>
      </p:sp>
    </p:spTree>
    <p:extLst>
      <p:ext uri="{BB962C8B-B14F-4D97-AF65-F5344CB8AC3E}">
        <p14:creationId xmlns:p14="http://schemas.microsoft.com/office/powerpoint/2010/main" val="113522269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Mode=Yearly:</a:t>
            </a:r>
          </a:p>
          <a:p>
            <a:pPr lvl="0" algn="just">
              <a:spcAft>
                <a:spcPts val="0"/>
              </a:spcAft>
            </a:pPr>
            <a:r>
              <a:rPr lang="en-US" sz="1800" dirty="0">
                <a:latin typeface="Times New Roman" panose="02020603050405020304" pitchFamily="18" charset="0"/>
                <a:cs typeface="Times New Roman" panose="02020603050405020304" pitchFamily="18" charset="0"/>
              </a:rPr>
              <a:t>Do a solution following the yearly load curves. The solution is repeated as many times as the specified by the Number= option. Each load then follows its yearly load curve. Load is determined solely by the yearly load curve and the growth multiplier. The time step in past revisions was always 1 hour. However, it may now be any value.. Meters and Monitors are reset at the beginning of solution and sampled after each solution. If the yearly load curve is not specified, the daily curve is used and simply repeated if the number of solutions exceeds 24 hrs. This mode is nominally designed to support 8760‐ </a:t>
            </a:r>
            <a:r>
              <a:rPr lang="en-US" sz="1800" dirty="0" err="1">
                <a:latin typeface="Times New Roman" panose="02020603050405020304" pitchFamily="18" charset="0"/>
                <a:cs typeface="Times New Roman" panose="02020603050405020304" pitchFamily="18" charset="0"/>
              </a:rPr>
              <a:t>hr</a:t>
            </a:r>
            <a:r>
              <a:rPr lang="en-US" sz="1800" dirty="0">
                <a:latin typeface="Times New Roman" panose="02020603050405020304" pitchFamily="18" charset="0"/>
                <a:cs typeface="Times New Roman" panose="02020603050405020304" pitchFamily="18" charset="0"/>
              </a:rPr>
              <a:t> simulations of load, but can be used for any simulation that uses an hourly time step and needs monitors or meters.</a:t>
            </a:r>
          </a:p>
          <a:p>
            <a:pPr lvl="0" algn="just">
              <a:spcAft>
                <a:spcPts val="0"/>
              </a:spcAft>
            </a:pPr>
            <a:r>
              <a:rPr lang="en-US" sz="1800" b="1" i="1" dirty="0">
                <a:latin typeface="Times New Roman" panose="02020603050405020304" pitchFamily="18" charset="0"/>
                <a:cs typeface="Times New Roman" panose="02020603050405020304" pitchFamily="18" charset="0"/>
              </a:rPr>
              <a:t>Mode=LD1</a:t>
            </a:r>
          </a:p>
          <a:p>
            <a:pPr lvl="0" algn="just">
              <a:spcAft>
                <a:spcPts val="0"/>
              </a:spcAft>
            </a:pPr>
            <a:r>
              <a:rPr lang="en-US" sz="1800" dirty="0">
                <a:latin typeface="Times New Roman" panose="02020603050405020304" pitchFamily="18" charset="0"/>
                <a:cs typeface="Times New Roman" panose="02020603050405020304" pitchFamily="18" charset="0"/>
              </a:rPr>
              <a:t>(Load‐Duration Mode 1): Solves for the joint union of a load‐duration curve (defined as a </a:t>
            </a:r>
            <a:r>
              <a:rPr lang="en-US" sz="1800" dirty="0" err="1">
                <a:latin typeface="Times New Roman" panose="02020603050405020304" pitchFamily="18" charset="0"/>
                <a:cs typeface="Times New Roman" panose="02020603050405020304" pitchFamily="18" charset="0"/>
              </a:rPr>
              <a:t>Loadshape</a:t>
            </a:r>
            <a:r>
              <a:rPr lang="en-US" sz="1800" dirty="0">
                <a:latin typeface="Times New Roman" panose="02020603050405020304" pitchFamily="18" charset="0"/>
                <a:cs typeface="Times New Roman" panose="02020603050405020304" pitchFamily="18" charset="0"/>
              </a:rPr>
              <a:t> object) and the Daily load shape. Nominally performs a Daily solution (24‐ </a:t>
            </a:r>
            <a:r>
              <a:rPr lang="en-US" sz="1800" dirty="0" err="1">
                <a:latin typeface="Times New Roman" panose="02020603050405020304" pitchFamily="18" charset="0"/>
                <a:cs typeface="Times New Roman" panose="02020603050405020304" pitchFamily="18" charset="0"/>
              </a:rPr>
              <a:t>hr</a:t>
            </a:r>
            <a:r>
              <a:rPr lang="en-US" sz="1800" dirty="0">
                <a:latin typeface="Times New Roman" panose="02020603050405020304" pitchFamily="18" charset="0"/>
                <a:cs typeface="Times New Roman" panose="02020603050405020304" pitchFamily="18" charset="0"/>
              </a:rPr>
              <a:t>) for each point on the Load‐duration (L‐D) curve. Thus, the time axis of the L‐D curve represents days at that peak load value. L‐D curves begin at zero (0) time. Thus, a yearly L‐D curve would be defined for 0..365 days. A monthly L‐D</a:t>
            </a:r>
          </a:p>
          <a:p>
            <a:pPr lvl="0" algn="just">
              <a:spcAft>
                <a:spcPts val="0"/>
              </a:spcAft>
            </a:pPr>
            <a:r>
              <a:rPr lang="en-US" sz="1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0382604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Mode=LD1</a:t>
            </a:r>
          </a:p>
          <a:p>
            <a:pPr lvl="0" algn="just">
              <a:spcAft>
                <a:spcPts val="0"/>
              </a:spcAft>
            </a:pPr>
            <a:r>
              <a:rPr lang="en-US" sz="1800"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defined for 0..31 days. Energy meters and monitors are reset at the beginning of the</a:t>
            </a:r>
          </a:p>
          <a:p>
            <a:pPr lvl="0" algn="just">
              <a:spcAft>
                <a:spcPts val="0"/>
              </a:spcAft>
            </a:pPr>
            <a:r>
              <a:rPr lang="en-US" sz="1800" dirty="0">
                <a:latin typeface="Times New Roman" panose="02020603050405020304" pitchFamily="18" charset="0"/>
                <a:cs typeface="Times New Roman" panose="02020603050405020304" pitchFamily="18" charset="0"/>
              </a:rPr>
              <a:t>solution. At the conclusion, the energy meter values represent the total of all solutions. If the L‐D curve represent one year, then the energy will be for the entire year. This mode is intended for those applications requiring a single energy number for an entire year, month, or other time period. Loads are modified by growth curves as well, so set the year before proceeding. Also, set the L‐D curve (see </a:t>
            </a:r>
            <a:r>
              <a:rPr lang="en-US" sz="1800" dirty="0" err="1">
                <a:latin typeface="Times New Roman" panose="02020603050405020304" pitchFamily="18" charset="0"/>
                <a:cs typeface="Times New Roman" panose="02020603050405020304" pitchFamily="18" charset="0"/>
              </a:rPr>
              <a:t>Ldcurve</a:t>
            </a:r>
            <a:r>
              <a:rPr lang="en-US" sz="1800" dirty="0">
                <a:latin typeface="Times New Roman" panose="02020603050405020304" pitchFamily="18" charset="0"/>
                <a:cs typeface="Times New Roman" panose="02020603050405020304" pitchFamily="18" charset="0"/>
              </a:rPr>
              <a:t> option).</a:t>
            </a:r>
          </a:p>
          <a:p>
            <a:pPr lvl="0" algn="just">
              <a:spcAft>
                <a:spcPts val="0"/>
              </a:spcAft>
            </a:pPr>
            <a:r>
              <a:rPr lang="en-US" sz="1800" b="1" i="1" dirty="0">
                <a:latin typeface="Times New Roman" panose="02020603050405020304" pitchFamily="18" charset="0"/>
                <a:cs typeface="Times New Roman" panose="02020603050405020304" pitchFamily="18" charset="0"/>
              </a:rPr>
              <a:t>Mode=LD2</a:t>
            </a:r>
          </a:p>
          <a:p>
            <a:pPr lvl="0" algn="just">
              <a:spcAft>
                <a:spcPts val="0"/>
              </a:spcAft>
            </a:pPr>
            <a:r>
              <a:rPr lang="en-US" sz="1800" dirty="0">
                <a:latin typeface="Times New Roman" panose="02020603050405020304" pitchFamily="18" charset="0"/>
                <a:cs typeface="Times New Roman" panose="02020603050405020304" pitchFamily="18" charset="0"/>
              </a:rPr>
              <a:t>(Load‐Duration Mode 2): Similar to LD1 mode except that it performs the Load‐duration solution for only a selected hour on the daily load shape. Set the desired hour before executing the Solve command. The meters and monitors are reset at the beginning of the solution. At the conclusion, the energy meters have only the values for that hour for the year, or month, or whatever time period the L‐D curve represents. The solver simply solves for each point on the L‐D curve, multiplying the …</a:t>
            </a:r>
          </a:p>
        </p:txBody>
      </p:sp>
    </p:spTree>
    <p:extLst>
      <p:ext uri="{BB962C8B-B14F-4D97-AF65-F5344CB8AC3E}">
        <p14:creationId xmlns:p14="http://schemas.microsoft.com/office/powerpoint/2010/main" val="243029305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Mode=LD2</a:t>
            </a:r>
          </a:p>
          <a:p>
            <a:pPr lvl="0" algn="just">
              <a:spcAft>
                <a:spcPts val="0"/>
              </a:spcAft>
            </a:pPr>
            <a:r>
              <a:rPr lang="en-US" sz="1800"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load at the selected hour by </a:t>
            </a:r>
            <a:r>
              <a:rPr lang="en-US" sz="1800" dirty="0" err="1">
                <a:latin typeface="Times New Roman" panose="02020603050405020304" pitchFamily="18" charset="0"/>
                <a:cs typeface="Times New Roman" panose="02020603050405020304" pitchFamily="18" charset="0"/>
              </a:rPr>
              <a:t>theL</a:t>
            </a:r>
            <a:r>
              <a:rPr lang="en-US" sz="1800" dirty="0">
                <a:latin typeface="Times New Roman" panose="02020603050405020304" pitchFamily="18" charset="0"/>
                <a:cs typeface="Times New Roman" panose="02020603050405020304" pitchFamily="18" charset="0"/>
              </a:rPr>
              <a:t>‐D curve value. This mode has been used to generate a 3‐D plot of energy vs. month and hour of the day.</a:t>
            </a:r>
          </a:p>
          <a:p>
            <a:pPr lvl="0" algn="just">
              <a:spcAft>
                <a:spcPts val="0"/>
              </a:spcAft>
            </a:pPr>
            <a:r>
              <a:rPr lang="en-US" sz="1800" b="1" i="1" dirty="0">
                <a:latin typeface="Times New Roman" panose="02020603050405020304" pitchFamily="18" charset="0"/>
                <a:cs typeface="Times New Roman" panose="02020603050405020304" pitchFamily="18" charset="0"/>
              </a:rPr>
              <a:t>Mode=M1</a:t>
            </a:r>
          </a:p>
          <a:p>
            <a:pPr lvl="0" algn="just">
              <a:spcAft>
                <a:spcPts val="0"/>
              </a:spcAft>
            </a:pPr>
            <a:r>
              <a:rPr lang="en-US" sz="1800" dirty="0">
                <a:latin typeface="Times New Roman" panose="02020603050405020304" pitchFamily="18" charset="0"/>
                <a:cs typeface="Times New Roman" panose="02020603050405020304" pitchFamily="18" charset="0"/>
              </a:rPr>
              <a:t>(Monte Carlo Mode 1): Perform a number of solutions allowing the loads to vary randomly. Executes number of cases specified by the Number option (see below). At each solution, each load is modified by a random multiplier ‐‐ a different one for each</a:t>
            </a:r>
          </a:p>
          <a:p>
            <a:pPr lvl="0" algn="just">
              <a:spcAft>
                <a:spcPts val="0"/>
              </a:spcAft>
            </a:pPr>
            <a:r>
              <a:rPr lang="en-US" sz="1800" dirty="0">
                <a:latin typeface="Times New Roman" panose="02020603050405020304" pitchFamily="18" charset="0"/>
                <a:cs typeface="Times New Roman" panose="02020603050405020304" pitchFamily="18" charset="0"/>
              </a:rPr>
              <a:t>load. In multiphase loads, all phases are modified simultaneously so that the load remains balanced. The random variation may be uniform or </a:t>
            </a:r>
            <a:r>
              <a:rPr lang="en-US" sz="1800" dirty="0" err="1">
                <a:latin typeface="Times New Roman" panose="02020603050405020304" pitchFamily="18" charset="0"/>
                <a:cs typeface="Times New Roman" panose="02020603050405020304" pitchFamily="18" charset="0"/>
              </a:rPr>
              <a:t>gaussian</a:t>
            </a:r>
            <a:r>
              <a:rPr lang="en-US" sz="1800" dirty="0">
                <a:latin typeface="Times New Roman" panose="02020603050405020304" pitchFamily="18" charset="0"/>
                <a:cs typeface="Times New Roman" panose="02020603050405020304" pitchFamily="18" charset="0"/>
              </a:rPr>
              <a:t> as specified by the global Random option (see below). If uniform, the load multipliers are between 0 and 1. If </a:t>
            </a:r>
            <a:r>
              <a:rPr lang="en-US" sz="1800" dirty="0" err="1">
                <a:latin typeface="Times New Roman" panose="02020603050405020304" pitchFamily="18" charset="0"/>
                <a:cs typeface="Times New Roman" panose="02020603050405020304" pitchFamily="18" charset="0"/>
              </a:rPr>
              <a:t>gaussian</a:t>
            </a:r>
            <a:r>
              <a:rPr lang="en-US" sz="1800" dirty="0">
                <a:latin typeface="Times New Roman" panose="02020603050405020304" pitchFamily="18" charset="0"/>
                <a:cs typeface="Times New Roman" panose="02020603050405020304" pitchFamily="18" charset="0"/>
              </a:rPr>
              <a:t>, the multipliers are based on the mean and standard deviation of the Yearly load shape specified for the load. Be sure one is specified for each load.</a:t>
            </a:r>
          </a:p>
          <a:p>
            <a:pPr lvl="0" algn="just">
              <a:spcAft>
                <a:spcPts val="0"/>
              </a:spcAft>
            </a:pPr>
            <a:r>
              <a:rPr lang="en-US" sz="1800" b="1" i="1" dirty="0">
                <a:latin typeface="Times New Roman" panose="02020603050405020304" pitchFamily="18" charset="0"/>
                <a:cs typeface="Times New Roman" panose="02020603050405020304" pitchFamily="18" charset="0"/>
              </a:rPr>
              <a:t>Mode=M2</a:t>
            </a:r>
          </a:p>
          <a:p>
            <a:pPr lvl="0" algn="just">
              <a:spcAft>
                <a:spcPts val="0"/>
              </a:spcAft>
            </a:pPr>
            <a:r>
              <a:rPr lang="en-US" sz="1800" dirty="0">
                <a:latin typeface="Times New Roman" panose="02020603050405020304" pitchFamily="18" charset="0"/>
                <a:cs typeface="Times New Roman" panose="02020603050405020304" pitchFamily="18" charset="0"/>
              </a:rPr>
              <a:t>(Monte Carlo Mode 2): This mode is designed to execute a number of Daily simulations with the global peak load multiplier (</a:t>
            </a:r>
            <a:r>
              <a:rPr lang="en-US" sz="1800" dirty="0" err="1">
                <a:latin typeface="Times New Roman" panose="02020603050405020304" pitchFamily="18" charset="0"/>
                <a:cs typeface="Times New Roman" panose="02020603050405020304" pitchFamily="18" charset="0"/>
              </a:rPr>
              <a:t>LoadMult</a:t>
            </a:r>
            <a:r>
              <a:rPr lang="en-US" sz="1800" dirty="0">
                <a:latin typeface="Times New Roman" panose="02020603050405020304" pitchFamily="18" charset="0"/>
                <a:cs typeface="Times New Roman" panose="02020603050405020304" pitchFamily="18" charset="0"/>
              </a:rPr>
              <a:t>) varying randomly. Set </a:t>
            </a:r>
          </a:p>
          <a:p>
            <a:pPr lvl="0" algn="just">
              <a:spcAft>
                <a:spcPts val="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8885676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Mode=M2</a:t>
            </a:r>
          </a:p>
          <a:p>
            <a:pPr lvl="0" algn="just">
              <a:spcAft>
                <a:spcPts val="0"/>
              </a:spcAft>
            </a:pPr>
            <a:r>
              <a:rPr lang="en-US" sz="1800"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time step size (h) and Number of solutions to run. "h" defaults to 3600 sec (1 </a:t>
            </a:r>
            <a:r>
              <a:rPr lang="en-US" sz="1800" dirty="0" err="1">
                <a:latin typeface="Times New Roman" panose="02020603050405020304" pitchFamily="18" charset="0"/>
                <a:cs typeface="Times New Roman" panose="02020603050405020304" pitchFamily="18" charset="0"/>
              </a:rPr>
              <a:t>Hr</a:t>
            </a:r>
            <a:r>
              <a:rPr lang="en-US" sz="1800" dirty="0">
                <a:latin typeface="Times New Roman" panose="02020603050405020304" pitchFamily="18" charset="0"/>
                <a:cs typeface="Times New Roman" panose="02020603050405020304" pitchFamily="18" charset="0"/>
              </a:rPr>
              <a:t>). Number of solutions refers to the number of DAYS. For Random = Gaussian, set the global %Mean and %</a:t>
            </a:r>
            <a:r>
              <a:rPr lang="en-US" sz="1800" dirty="0" err="1">
                <a:latin typeface="Times New Roman" panose="02020603050405020304" pitchFamily="18" charset="0"/>
                <a:cs typeface="Times New Roman" panose="02020603050405020304" pitchFamily="18" charset="0"/>
              </a:rPr>
              <a:t>Stddev</a:t>
            </a:r>
            <a:r>
              <a:rPr lang="en-US" sz="1800" dirty="0">
                <a:latin typeface="Times New Roman" panose="02020603050405020304" pitchFamily="18" charset="0"/>
                <a:cs typeface="Times New Roman" panose="02020603050405020304" pitchFamily="18" charset="0"/>
              </a:rPr>
              <a:t> variables, e.g. "Set %Mean=65 %</a:t>
            </a:r>
            <a:r>
              <a:rPr lang="en-US" sz="1800" dirty="0" err="1">
                <a:latin typeface="Times New Roman" panose="02020603050405020304" pitchFamily="18" charset="0"/>
                <a:cs typeface="Times New Roman" panose="02020603050405020304" pitchFamily="18" charset="0"/>
              </a:rPr>
              <a:t>Stddev</a:t>
            </a:r>
            <a:r>
              <a:rPr lang="en-US" sz="1800" dirty="0">
                <a:latin typeface="Times New Roman" panose="02020603050405020304" pitchFamily="18" charset="0"/>
                <a:cs typeface="Times New Roman" panose="02020603050405020304" pitchFamily="18" charset="0"/>
              </a:rPr>
              <a:t>=9". For Random=Uniform, it is not necessary to specify %Mean, since the global load multiplier is varied from 0 to 1. For each day, the global peak load multiplier is generated and then a 24 hour Daily solution is performed at the specified time step size.</a:t>
            </a:r>
          </a:p>
          <a:p>
            <a:pPr lvl="0" algn="just">
              <a:spcAft>
                <a:spcPts val="0"/>
              </a:spcAft>
            </a:pPr>
            <a:r>
              <a:rPr lang="en-US" sz="1800" b="1" i="1" dirty="0">
                <a:latin typeface="Times New Roman" panose="02020603050405020304" pitchFamily="18" charset="0"/>
                <a:cs typeface="Times New Roman" panose="02020603050405020304" pitchFamily="18" charset="0"/>
              </a:rPr>
              <a:t>Mode=M3</a:t>
            </a:r>
          </a:p>
          <a:p>
            <a:pPr lvl="0" algn="just">
              <a:spcAft>
                <a:spcPts val="0"/>
              </a:spcAft>
            </a:pPr>
            <a:r>
              <a:rPr lang="en-US" sz="1800" dirty="0">
                <a:latin typeface="Times New Roman" panose="02020603050405020304" pitchFamily="18" charset="0"/>
                <a:cs typeface="Times New Roman" panose="02020603050405020304" pitchFamily="18" charset="0"/>
              </a:rPr>
              <a:t>(Monte Carlo Mode 3): This mode is similar to the LD2 mode except that the global load multiplier is varied randomly rather than following a load‐duration curve. Set the Hour of the day first (either Set Time=… or Set Hour=…). Meters and monitors are reset at the beginning of the solution. Energy at the conclusion of the solution represents the total of all random solutions. For example, one might use this mode to estimate the total annual energy at a given hour by running only 50 or 100 solutions at each hour (rather than 365) and </a:t>
            </a:r>
            <a:r>
              <a:rPr lang="en-US" sz="1800" dirty="0" err="1">
                <a:latin typeface="Times New Roman" panose="02020603050405020304" pitchFamily="18" charset="0"/>
                <a:cs typeface="Times New Roman" panose="02020603050405020304" pitchFamily="18" charset="0"/>
              </a:rPr>
              <a:t>ratioing</a:t>
            </a:r>
            <a:r>
              <a:rPr lang="en-US" sz="1800" dirty="0">
                <a:latin typeface="Times New Roman" panose="02020603050405020304" pitchFamily="18" charset="0"/>
                <a:cs typeface="Times New Roman" panose="02020603050405020304" pitchFamily="18" charset="0"/>
              </a:rPr>
              <a:t> up for the full year.</a:t>
            </a:r>
          </a:p>
        </p:txBody>
      </p:sp>
    </p:spTree>
    <p:extLst>
      <p:ext uri="{BB962C8B-B14F-4D97-AF65-F5344CB8AC3E}">
        <p14:creationId xmlns:p14="http://schemas.microsoft.com/office/powerpoint/2010/main" val="120667966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24315"/>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Mode=MF</a:t>
            </a:r>
          </a:p>
          <a:p>
            <a:pPr lvl="0" algn="just">
              <a:spcAft>
                <a:spcPts val="0"/>
              </a:spcAft>
            </a:pPr>
            <a:r>
              <a:rPr lang="en-US" sz="1800" dirty="0">
                <a:latin typeface="Times New Roman" panose="02020603050405020304" pitchFamily="18" charset="0"/>
                <a:cs typeface="Times New Roman" panose="02020603050405020304" pitchFamily="18" charset="0"/>
              </a:rPr>
              <a:t>(Monte Carlo Fault mode). One of the faults defined in the active circuit is selected and its resistance value randomized. All other Faults are disabled. Executes number of</a:t>
            </a:r>
          </a:p>
          <a:p>
            <a:pPr lvl="0" algn="just">
              <a:spcAft>
                <a:spcPts val="0"/>
              </a:spcAft>
            </a:pPr>
            <a:r>
              <a:rPr lang="en-US" sz="1800" dirty="0">
                <a:latin typeface="Times New Roman" panose="02020603050405020304" pitchFamily="18" charset="0"/>
                <a:cs typeface="Times New Roman" panose="02020603050405020304" pitchFamily="18" charset="0"/>
              </a:rPr>
              <a:t>cases specified by the Number parameter.</a:t>
            </a:r>
          </a:p>
          <a:p>
            <a:pPr lvl="0" algn="just">
              <a:spcAft>
                <a:spcPts val="0"/>
              </a:spcAft>
            </a:pPr>
            <a:r>
              <a:rPr lang="en-US" sz="1800" b="1" i="1" dirty="0">
                <a:latin typeface="Times New Roman" panose="02020603050405020304" pitchFamily="18" charset="0"/>
                <a:cs typeface="Times New Roman" panose="02020603050405020304" pitchFamily="18" charset="0"/>
              </a:rPr>
              <a:t>Mode=</a:t>
            </a:r>
            <a:r>
              <a:rPr lang="en-US" sz="1800" b="1" i="1" dirty="0" err="1">
                <a:latin typeface="Times New Roman" panose="02020603050405020304" pitchFamily="18" charset="0"/>
                <a:cs typeface="Times New Roman" panose="02020603050405020304" pitchFamily="18" charset="0"/>
              </a:rPr>
              <a:t>Peakdays</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Do daily solutions (24‐hr) only for those days in which the peak exceeds a specified</a:t>
            </a:r>
          </a:p>
          <a:p>
            <a:pPr lvl="0" algn="just">
              <a:spcAft>
                <a:spcPts val="0"/>
              </a:spcAft>
            </a:pPr>
            <a:r>
              <a:rPr lang="en-US" sz="1800" dirty="0">
                <a:latin typeface="Times New Roman" panose="02020603050405020304" pitchFamily="18" charset="0"/>
                <a:cs typeface="Times New Roman" panose="02020603050405020304" pitchFamily="18" charset="0"/>
              </a:rPr>
              <a:t>value.</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Nodewidth</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Width of node marker in circuit plots. Default=1.</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Normvmaxpu</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Maximum permissible per unit voltage for normal conditions. Default is 1.05.</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Normvminpu</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Minimum permissible per unit voltage for normal conditions. Default is 0.95.</a:t>
            </a:r>
          </a:p>
        </p:txBody>
      </p:sp>
    </p:spTree>
    <p:extLst>
      <p:ext uri="{BB962C8B-B14F-4D97-AF65-F5344CB8AC3E}">
        <p14:creationId xmlns:p14="http://schemas.microsoft.com/office/powerpoint/2010/main" val="67161822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NumAllocIterations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Default is 2. Maximum number of iterations for load allocations for each time the </a:t>
            </a:r>
            <a:r>
              <a:rPr lang="en-US" sz="1800" dirty="0" err="1">
                <a:latin typeface="Times New Roman" panose="02020603050405020304" pitchFamily="18" charset="0"/>
                <a:cs typeface="Times New Roman" panose="02020603050405020304" pitchFamily="18" charset="0"/>
              </a:rPr>
              <a:t>AllocateLoads</a:t>
            </a:r>
            <a:r>
              <a:rPr lang="en-US" sz="1800" dirty="0">
                <a:latin typeface="Times New Roman" panose="02020603050405020304" pitchFamily="18" charset="0"/>
                <a:cs typeface="Times New Roman" panose="02020603050405020304" pitchFamily="18" charset="0"/>
              </a:rPr>
              <a:t> or Estimate command is given. Usually, 2 are sufficient, but some cases are more difficult. Execute an Export Estimation report to evaluate how well the load allocation has worked.</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Number=</a:t>
            </a:r>
          </a:p>
          <a:p>
            <a:pPr lvl="0" algn="just">
              <a:spcAft>
                <a:spcPts val="0"/>
              </a:spcAft>
            </a:pPr>
            <a:r>
              <a:rPr lang="en-US" sz="1800" dirty="0">
                <a:latin typeface="Times New Roman" panose="02020603050405020304" pitchFamily="18" charset="0"/>
                <a:cs typeface="Times New Roman" panose="02020603050405020304" pitchFamily="18" charset="0"/>
              </a:rPr>
              <a:t>specify the number of time steps or solutions to run or the number of Monte Carlo cases to run.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Object (or Name)=</a:t>
            </a:r>
          </a:p>
          <a:p>
            <a:pPr lvl="0" algn="just">
              <a:spcAft>
                <a:spcPts val="0"/>
              </a:spcAft>
            </a:pPr>
            <a:r>
              <a:rPr lang="en-US" sz="1800" dirty="0">
                <a:latin typeface="Times New Roman" panose="02020603050405020304" pitchFamily="18" charset="0"/>
                <a:cs typeface="Times New Roman" panose="02020603050405020304" pitchFamily="18" charset="0"/>
              </a:rPr>
              <a:t>sets the name of the Active DSS Object. Use the complete object specification (</a:t>
            </a:r>
            <a:r>
              <a:rPr lang="en-US" sz="1800" dirty="0" err="1">
                <a:latin typeface="Times New Roman" panose="02020603050405020304" pitchFamily="18" charset="0"/>
                <a:cs typeface="Times New Roman" panose="02020603050405020304" pitchFamily="18" charset="0"/>
              </a:rPr>
              <a:t>classname.objname</a:t>
            </a:r>
            <a:r>
              <a:rPr lang="en-US" sz="1800" dirty="0">
                <a:latin typeface="Times New Roman" panose="02020603050405020304" pitchFamily="18" charset="0"/>
                <a:cs typeface="Times New Roman" panose="02020603050405020304" pitchFamily="18" charset="0"/>
              </a:rPr>
              <a:t>), or simply the </a:t>
            </a:r>
            <a:r>
              <a:rPr lang="en-US" sz="1800" dirty="0" err="1">
                <a:latin typeface="Times New Roman" panose="02020603050405020304" pitchFamily="18" charset="0"/>
                <a:cs typeface="Times New Roman" panose="02020603050405020304" pitchFamily="18" charset="0"/>
              </a:rPr>
              <a:t>objname</a:t>
            </a:r>
            <a:r>
              <a:rPr lang="en-US" sz="1800" dirty="0">
                <a:latin typeface="Times New Roman" panose="02020603050405020304" pitchFamily="18" charset="0"/>
                <a:cs typeface="Times New Roman" panose="02020603050405020304" pitchFamily="18" charset="0"/>
              </a:rPr>
              <a:t>, to designate the active object which will be the target of the next command (such as the More command). If '</a:t>
            </a:r>
            <a:r>
              <a:rPr lang="en-US" sz="1800" dirty="0" err="1">
                <a:latin typeface="Times New Roman" panose="02020603050405020304" pitchFamily="18" charset="0"/>
                <a:cs typeface="Times New Roman" panose="02020603050405020304" pitchFamily="18" charset="0"/>
              </a:rPr>
              <a:t>classname</a:t>
            </a:r>
            <a:r>
              <a:rPr lang="en-US" sz="1800" dirty="0">
                <a:latin typeface="Times New Roman" panose="02020603050405020304" pitchFamily="18" charset="0"/>
                <a:cs typeface="Times New Roman" panose="02020603050405020304" pitchFamily="18" charset="0"/>
              </a:rPr>
              <a:t>' is</a:t>
            </a:r>
          </a:p>
          <a:p>
            <a:pPr lvl="0" algn="just">
              <a:spcAft>
                <a:spcPts val="0"/>
              </a:spcAft>
            </a:pPr>
            <a:r>
              <a:rPr lang="en-US" sz="1800" dirty="0">
                <a:latin typeface="Times New Roman" panose="02020603050405020304" pitchFamily="18" charset="0"/>
                <a:cs typeface="Times New Roman" panose="02020603050405020304" pitchFamily="18" charset="0"/>
              </a:rPr>
              <a:t>omitted, you can set the class by using the Class= field.</a:t>
            </a:r>
          </a:p>
        </p:txBody>
      </p:sp>
    </p:spTree>
    <p:extLst>
      <p:ext uri="{BB962C8B-B14F-4D97-AF65-F5344CB8AC3E}">
        <p14:creationId xmlns:p14="http://schemas.microsoft.com/office/powerpoint/2010/main" val="173599870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Overloadreport</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 FALSE. For yearly solution mode, sets overload reporting on/off. </a:t>
            </a:r>
            <a:r>
              <a:rPr lang="en-US" sz="1800" dirty="0" err="1">
                <a:latin typeface="Times New Roman" panose="02020603050405020304" pitchFamily="18" charset="0"/>
                <a:cs typeface="Times New Roman" panose="02020603050405020304" pitchFamily="18" charset="0"/>
              </a:rPr>
              <a:t>DemandInterval</a:t>
            </a:r>
            <a:r>
              <a:rPr lang="en-US" sz="1800" dirty="0">
                <a:latin typeface="Times New Roman" panose="02020603050405020304" pitchFamily="18" charset="0"/>
                <a:cs typeface="Times New Roman" panose="02020603050405020304" pitchFamily="18" charset="0"/>
              </a:rPr>
              <a:t> must be set to true for this to have effect.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NeglectLoadY</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For Harmonic solution, neglect the Load shunt admittance branch that can siphon off some of the Load injection current. If YES, the current injected from the LOAD at harmonic frequencies will be nearly ideal.</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PriceCurve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Sets the curve to use to obtain for price signal. Default is none (null string). If none, price signal either remains constant or is set by an external process. Curve is defined as a </a:t>
            </a:r>
            <a:r>
              <a:rPr lang="en-US" sz="1800" dirty="0" err="1">
                <a:latin typeface="Times New Roman" panose="02020603050405020304" pitchFamily="18" charset="0"/>
                <a:cs typeface="Times New Roman" panose="02020603050405020304" pitchFamily="18" charset="0"/>
              </a:rPr>
              <a:t>loadshape</a:t>
            </a:r>
            <a:r>
              <a:rPr lang="en-US" sz="1800" dirty="0">
                <a:latin typeface="Times New Roman" panose="02020603050405020304" pitchFamily="18" charset="0"/>
                <a:cs typeface="Times New Roman" panose="02020603050405020304" pitchFamily="18" charset="0"/>
              </a:rPr>
              <a:t> (not normalized) and should correspond to the type of analysis being</a:t>
            </a:r>
          </a:p>
          <a:p>
            <a:pPr lvl="0" algn="just">
              <a:spcAft>
                <a:spcPts val="0"/>
              </a:spcAft>
            </a:pPr>
            <a:r>
              <a:rPr lang="en-US" sz="1800" dirty="0">
                <a:latin typeface="Times New Roman" panose="02020603050405020304" pitchFamily="18" charset="0"/>
                <a:cs typeface="Times New Roman" panose="02020603050405020304" pitchFamily="18" charset="0"/>
              </a:rPr>
              <a:t>performed (daily, yearly, load‐duration, etc.).</a:t>
            </a:r>
          </a:p>
        </p:txBody>
      </p:sp>
    </p:spTree>
    <p:extLst>
      <p:ext uri="{BB962C8B-B14F-4D97-AF65-F5344CB8AC3E}">
        <p14:creationId xmlns:p14="http://schemas.microsoft.com/office/powerpoint/2010/main" val="368115407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PriceSignal</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Sets the price signal ($/MWh) for the circuit. Initial value is 25.</a:t>
            </a:r>
          </a:p>
          <a:p>
            <a:pPr lvl="0" algn="just">
              <a:spcAft>
                <a:spcPts val="0"/>
              </a:spcAft>
            </a:pPr>
            <a:endParaRPr lang="en-US" sz="1800" b="1" i="1"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PVMarkerCode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Numeric marker code for </a:t>
            </a:r>
            <a:r>
              <a:rPr lang="en-US" sz="1800" dirty="0" err="1">
                <a:latin typeface="Times New Roman" panose="02020603050405020304" pitchFamily="18" charset="0"/>
                <a:cs typeface="Times New Roman" panose="02020603050405020304" pitchFamily="18" charset="0"/>
              </a:rPr>
              <a:t>PVSystem</a:t>
            </a:r>
            <a:r>
              <a:rPr lang="en-US" sz="1800" dirty="0">
                <a:latin typeface="Times New Roman" panose="02020603050405020304" pitchFamily="18" charset="0"/>
                <a:cs typeface="Times New Roman" panose="02020603050405020304" pitchFamily="18" charset="0"/>
              </a:rPr>
              <a:t> devices. Default is 15. See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option.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PVMarkerSize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Size of </a:t>
            </a:r>
            <a:r>
              <a:rPr lang="en-US" sz="1800" dirty="0" err="1">
                <a:latin typeface="Times New Roman" panose="02020603050405020304" pitchFamily="18" charset="0"/>
                <a:cs typeface="Times New Roman" panose="02020603050405020304" pitchFamily="18" charset="0"/>
              </a:rPr>
              <a:t>PVSystem</a:t>
            </a:r>
            <a:r>
              <a:rPr lang="en-US" sz="1800" dirty="0">
                <a:latin typeface="Times New Roman" panose="02020603050405020304" pitchFamily="18" charset="0"/>
                <a:cs typeface="Times New Roman" panose="02020603050405020304" pitchFamily="18" charset="0"/>
              </a:rPr>
              <a:t> device marker. Default is 1.</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Random=</a:t>
            </a:r>
          </a:p>
          <a:p>
            <a:pPr lvl="0" algn="just">
              <a:spcAft>
                <a:spcPts val="0"/>
              </a:spcAft>
            </a:pPr>
            <a:r>
              <a:rPr lang="en-US" sz="1800" dirty="0">
                <a:latin typeface="Times New Roman" panose="02020603050405020304" pitchFamily="18" charset="0"/>
                <a:cs typeface="Times New Roman" panose="02020603050405020304" pitchFamily="18" charset="0"/>
              </a:rPr>
              <a:t>specify the mode of random variation for Monte Carlo studies: One of [Uniform | Gaussian | Lognormal | None ] for Monte Carlo Variables May abbreviate value to "G", “L”, or "U" where G = </a:t>
            </a:r>
            <a:r>
              <a:rPr lang="en-US" sz="1800" dirty="0" err="1">
                <a:latin typeface="Times New Roman" panose="02020603050405020304" pitchFamily="18" charset="0"/>
                <a:cs typeface="Times New Roman" panose="02020603050405020304" pitchFamily="18" charset="0"/>
              </a:rPr>
              <a:t>gaussian</a:t>
            </a:r>
            <a:r>
              <a:rPr lang="en-US" sz="1800" dirty="0">
                <a:latin typeface="Times New Roman" panose="02020603050405020304" pitchFamily="18" charset="0"/>
                <a:cs typeface="Times New Roman" panose="02020603050405020304" pitchFamily="18" charset="0"/>
              </a:rPr>
              <a:t> (using mean and </a:t>
            </a:r>
            <a:r>
              <a:rPr lang="en-US" sz="1800" dirty="0" err="1">
                <a:latin typeface="Times New Roman" panose="02020603050405020304" pitchFamily="18" charset="0"/>
                <a:cs typeface="Times New Roman" panose="02020603050405020304" pitchFamily="18" charset="0"/>
              </a:rPr>
              <a:t>std</a:t>
            </a:r>
            <a:r>
              <a:rPr lang="en-US" sz="1800" dirty="0">
                <a:latin typeface="Times New Roman" panose="02020603050405020304" pitchFamily="18" charset="0"/>
                <a:cs typeface="Times New Roman" panose="02020603050405020304" pitchFamily="18" charset="0"/>
              </a:rPr>
              <a:t> deviation for load shape); L = lognormal (also using mean and </a:t>
            </a:r>
            <a:r>
              <a:rPr lang="en-US" sz="1800" dirty="0" err="1">
                <a:latin typeface="Times New Roman" panose="02020603050405020304" pitchFamily="18" charset="0"/>
                <a:cs typeface="Times New Roman" panose="02020603050405020304" pitchFamily="18" charset="0"/>
              </a:rPr>
              <a:t>std</a:t>
            </a:r>
            <a:r>
              <a:rPr lang="en-US" sz="1800" dirty="0">
                <a:latin typeface="Times New Roman" panose="02020603050405020304" pitchFamily="18" charset="0"/>
                <a:cs typeface="Times New Roman" panose="02020603050405020304" pitchFamily="18" charset="0"/>
              </a:rPr>
              <a:t> dev); U = uniform (varies between 0 and 1 randomly). Anything else: randomization disabled.</a:t>
            </a:r>
          </a:p>
        </p:txBody>
      </p:sp>
    </p:spTree>
    <p:extLst>
      <p:ext uri="{BB962C8B-B14F-4D97-AF65-F5344CB8AC3E}">
        <p14:creationId xmlns:p14="http://schemas.microsoft.com/office/powerpoint/2010/main" val="332706714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24315"/>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Recorder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 FALSE. Opens </a:t>
            </a:r>
            <a:r>
              <a:rPr lang="en-US" sz="1800" dirty="0" err="1">
                <a:latin typeface="Times New Roman" panose="02020603050405020304" pitchFamily="18" charset="0"/>
                <a:cs typeface="Times New Roman" panose="02020603050405020304" pitchFamily="18" charset="0"/>
              </a:rPr>
              <a:t>DSSRecorder.DSS</a:t>
            </a:r>
            <a:r>
              <a:rPr lang="en-US" sz="1800" dirty="0">
                <a:latin typeface="Times New Roman" panose="02020603050405020304" pitchFamily="18" charset="0"/>
                <a:cs typeface="Times New Roman" panose="02020603050405020304" pitchFamily="18" charset="0"/>
              </a:rPr>
              <a:t> in DSS install folder and enables recording of all commands that come through the text command interface. Closed by either setting to NO/FALSE or exiting the program. When closed by this command, the file name can be found in the Result. Does not require a circuit defined.</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ReduceOption =</a:t>
            </a:r>
          </a:p>
          <a:p>
            <a:pPr lvl="0" algn="just">
              <a:spcAft>
                <a:spcPts val="0"/>
              </a:spcAft>
            </a:pPr>
            <a:r>
              <a:rPr lang="en-US" sz="1800" dirty="0">
                <a:latin typeface="Times New Roman" panose="02020603050405020304" pitchFamily="18" charset="0"/>
                <a:cs typeface="Times New Roman" panose="02020603050405020304" pitchFamily="18" charset="0"/>
              </a:rPr>
              <a:t>{ Default or [null] | Stubs [</a:t>
            </a:r>
            <a:r>
              <a:rPr lang="en-US" sz="1800" dirty="0" err="1">
                <a:latin typeface="Times New Roman" panose="02020603050405020304" pitchFamily="18" charset="0"/>
                <a:cs typeface="Times New Roman" panose="02020603050405020304" pitchFamily="18" charset="0"/>
              </a:rPr>
              <a:t>Zmag</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nnn</a:t>
            </a:r>
            <a:r>
              <a:rPr lang="en-US" sz="1800" dirty="0">
                <a:latin typeface="Times New Roman" panose="02020603050405020304" pitchFamily="18" charset="0"/>
                <a:cs typeface="Times New Roman" panose="02020603050405020304" pitchFamily="18" charset="0"/>
              </a:rPr>
              <a:t>] | </a:t>
            </a:r>
            <a:r>
              <a:rPr lang="en-US" sz="1800" dirty="0" err="1">
                <a:latin typeface="Times New Roman" panose="02020603050405020304" pitchFamily="18" charset="0"/>
                <a:cs typeface="Times New Roman" panose="02020603050405020304" pitchFamily="18" charset="0"/>
              </a:rPr>
              <a:t>MergeParallel</a:t>
            </a:r>
            <a:r>
              <a:rPr lang="en-US" sz="1800" dirty="0">
                <a:latin typeface="Times New Roman" panose="02020603050405020304" pitchFamily="18" charset="0"/>
                <a:cs typeface="Times New Roman" panose="02020603050405020304" pitchFamily="18" charset="0"/>
              </a:rPr>
              <a:t> | </a:t>
            </a:r>
            <a:r>
              <a:rPr lang="en-US" sz="1800" dirty="0" err="1">
                <a:latin typeface="Times New Roman" panose="02020603050405020304" pitchFamily="18" charset="0"/>
                <a:cs typeface="Times New Roman" panose="02020603050405020304" pitchFamily="18" charset="0"/>
              </a:rPr>
              <a:t>BreakLoops</a:t>
            </a:r>
            <a:r>
              <a:rPr lang="en-US" sz="1800" dirty="0">
                <a:latin typeface="Times New Roman" panose="02020603050405020304" pitchFamily="18" charset="0"/>
                <a:cs typeface="Times New Roman" panose="02020603050405020304" pitchFamily="18" charset="0"/>
              </a:rPr>
              <a:t> | Switches |</a:t>
            </a:r>
          </a:p>
          <a:p>
            <a:pPr lvl="0" algn="just">
              <a:spcAft>
                <a:spcPts val="0"/>
              </a:spcAft>
            </a:pPr>
            <a:r>
              <a:rPr lang="en-US" sz="1800" dirty="0" err="1">
                <a:latin typeface="Times New Roman" panose="02020603050405020304" pitchFamily="18" charset="0"/>
                <a:cs typeface="Times New Roman" panose="02020603050405020304" pitchFamily="18" charset="0"/>
              </a:rPr>
              <a:t>TapEnds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maxangle</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nnn</a:t>
            </a:r>
            <a:r>
              <a:rPr lang="en-US" sz="1800" dirty="0">
                <a:latin typeface="Times New Roman" panose="02020603050405020304" pitchFamily="18" charset="0"/>
                <a:cs typeface="Times New Roman" panose="02020603050405020304" pitchFamily="18" charset="0"/>
              </a:rPr>
              <a:t>] | Ends} Strategy for reducing feeders. Default is to eliminate all dangling end buses and buses without load, caps, or taps. </a:t>
            </a:r>
          </a:p>
          <a:p>
            <a:pPr lvl="0" algn="just">
              <a:spcAft>
                <a:spcPts val="0"/>
              </a:spcAft>
            </a:pPr>
            <a:r>
              <a:rPr lang="en-US" sz="1800" dirty="0">
                <a:latin typeface="Times New Roman" panose="02020603050405020304" pitchFamily="18" charset="0"/>
                <a:cs typeface="Times New Roman" panose="02020603050405020304" pitchFamily="18" charset="0"/>
              </a:rPr>
              <a:t>"Stubs [</a:t>
            </a:r>
            <a:r>
              <a:rPr lang="en-US" sz="1800" dirty="0" err="1">
                <a:latin typeface="Times New Roman" panose="02020603050405020304" pitchFamily="18" charset="0"/>
                <a:cs typeface="Times New Roman" panose="02020603050405020304" pitchFamily="18" charset="0"/>
              </a:rPr>
              <a:t>Zmag</a:t>
            </a:r>
            <a:r>
              <a:rPr lang="en-US" sz="1800" dirty="0">
                <a:latin typeface="Times New Roman" panose="02020603050405020304" pitchFamily="18" charset="0"/>
                <a:cs typeface="Times New Roman" panose="02020603050405020304" pitchFamily="18" charset="0"/>
              </a:rPr>
              <a:t>=0.02]" merges short branches with impedance less than </a:t>
            </a:r>
            <a:r>
              <a:rPr lang="en-US" sz="1800" dirty="0" err="1">
                <a:latin typeface="Times New Roman" panose="02020603050405020304" pitchFamily="18" charset="0"/>
                <a:cs typeface="Times New Roman" panose="02020603050405020304" pitchFamily="18" charset="0"/>
              </a:rPr>
              <a:t>Zmag</a:t>
            </a:r>
            <a:r>
              <a:rPr lang="en-US" sz="1800" dirty="0">
                <a:latin typeface="Times New Roman" panose="02020603050405020304" pitchFamily="18" charset="0"/>
                <a:cs typeface="Times New Roman" panose="02020603050405020304" pitchFamily="18" charset="0"/>
              </a:rPr>
              <a:t> (default = 0.02 ohms.</a:t>
            </a:r>
          </a:p>
          <a:p>
            <a:pPr lvl="0" algn="just">
              <a:spcAft>
                <a:spcPts val="0"/>
              </a:spcAft>
            </a:pP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MergeParallel</a:t>
            </a:r>
            <a:r>
              <a:rPr lang="en-US" sz="1800" dirty="0">
                <a:latin typeface="Times New Roman" panose="02020603050405020304" pitchFamily="18" charset="0"/>
                <a:cs typeface="Times New Roman" panose="02020603050405020304" pitchFamily="18" charset="0"/>
              </a:rPr>
              <a:t>" merges lines that have been found to be in parallel.</a:t>
            </a:r>
          </a:p>
          <a:p>
            <a:pPr lvl="0" algn="just">
              <a:spcAft>
                <a:spcPts val="0"/>
              </a:spcAft>
            </a:pP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Breakloops</a:t>
            </a:r>
            <a:r>
              <a:rPr lang="en-US" sz="1800" dirty="0">
                <a:latin typeface="Times New Roman" panose="02020603050405020304" pitchFamily="18" charset="0"/>
                <a:cs typeface="Times New Roman" panose="02020603050405020304" pitchFamily="18" charset="0"/>
              </a:rPr>
              <a:t>" disables one of the lines at the head of a loop. </a:t>
            </a:r>
          </a:p>
          <a:p>
            <a:pPr lvl="0" algn="just">
              <a:spcAft>
                <a:spcPts val="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5845054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109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ReduceOption =</a:t>
            </a:r>
          </a:p>
          <a:p>
            <a:pPr lvl="0" algn="just">
              <a:spcAft>
                <a:spcPts val="0"/>
              </a:spcAft>
            </a:pPr>
            <a:r>
              <a:rPr lang="en-US" sz="1800" dirty="0">
                <a:latin typeface="Times New Roman" panose="02020603050405020304" pitchFamily="18" charset="0"/>
                <a:cs typeface="Times New Roman" panose="02020603050405020304" pitchFamily="18" charset="0"/>
              </a:rPr>
              <a:t>…</a:t>
            </a:r>
          </a:p>
          <a:p>
            <a:pPr algn="just">
              <a:spcAft>
                <a:spcPts val="0"/>
              </a:spcAft>
            </a:pP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Tapends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maxangle</a:t>
            </a:r>
            <a:r>
              <a:rPr lang="en-US" sz="1800" dirty="0">
                <a:latin typeface="Times New Roman" panose="02020603050405020304" pitchFamily="18" charset="0"/>
                <a:cs typeface="Times New Roman" panose="02020603050405020304" pitchFamily="18" charset="0"/>
              </a:rPr>
              <a:t>=15]" eliminates all buses except those at the feeder ends, at tap points and where the feeder turns by greater than </a:t>
            </a:r>
            <a:r>
              <a:rPr lang="en-US" sz="1800" dirty="0" err="1">
                <a:latin typeface="Times New Roman" panose="02020603050405020304" pitchFamily="18" charset="0"/>
                <a:cs typeface="Times New Roman" panose="02020603050405020304" pitchFamily="18" charset="0"/>
              </a:rPr>
              <a:t>maxangle</a:t>
            </a:r>
            <a:r>
              <a:rPr lang="en-US" sz="1800" dirty="0">
                <a:latin typeface="Times New Roman" panose="02020603050405020304" pitchFamily="18" charset="0"/>
                <a:cs typeface="Times New Roman" panose="02020603050405020304" pitchFamily="18" charset="0"/>
              </a:rPr>
              <a:t> degrees. </a:t>
            </a:r>
          </a:p>
          <a:p>
            <a:pPr lvl="0" algn="just">
              <a:spcAft>
                <a:spcPts val="0"/>
              </a:spcAft>
            </a:pPr>
            <a:r>
              <a:rPr lang="en-US" sz="1800" dirty="0">
                <a:latin typeface="Times New Roman" panose="02020603050405020304" pitchFamily="18" charset="0"/>
                <a:cs typeface="Times New Roman" panose="02020603050405020304" pitchFamily="18" charset="0"/>
              </a:rPr>
              <a:t>"Ends" eliminates dangling ends only.</a:t>
            </a:r>
          </a:p>
          <a:p>
            <a:pPr lvl="0" algn="just">
              <a:spcAft>
                <a:spcPts val="0"/>
              </a:spcAft>
            </a:pPr>
            <a:r>
              <a:rPr lang="en-US" sz="1800" dirty="0">
                <a:latin typeface="Times New Roman" panose="02020603050405020304" pitchFamily="18" charset="0"/>
                <a:cs typeface="Times New Roman" panose="02020603050405020304" pitchFamily="18" charset="0"/>
              </a:rPr>
              <a:t>"Switches" merges switches with downline lines and eliminates dangling switches.</a:t>
            </a:r>
          </a:p>
          <a:p>
            <a:pPr lvl="0" algn="just">
              <a:spcAft>
                <a:spcPts val="0"/>
              </a:spcAft>
            </a:pPr>
            <a:r>
              <a:rPr lang="en-US" sz="1800" dirty="0">
                <a:latin typeface="Times New Roman" panose="02020603050405020304" pitchFamily="18" charset="0"/>
                <a:cs typeface="Times New Roman" panose="02020603050405020304" pitchFamily="18" charset="0"/>
              </a:rPr>
              <a:t>Marking buses with "</a:t>
            </a:r>
            <a:r>
              <a:rPr lang="en-US" sz="1800" dirty="0" err="1">
                <a:latin typeface="Times New Roman" panose="02020603050405020304" pitchFamily="18" charset="0"/>
                <a:cs typeface="Times New Roman" panose="02020603050405020304" pitchFamily="18" charset="0"/>
              </a:rPr>
              <a:t>Keeplist</a:t>
            </a:r>
            <a:r>
              <a:rPr lang="en-US" sz="1800" dirty="0">
                <a:latin typeface="Times New Roman" panose="02020603050405020304" pitchFamily="18" charset="0"/>
                <a:cs typeface="Times New Roman" panose="02020603050405020304" pitchFamily="18" charset="0"/>
              </a:rPr>
              <a:t>" will prevent their elimination.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RegMarkerCode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Numeric marker code for Regulators. Default is 47. See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option.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RegMarkerSize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Size of </a:t>
            </a:r>
            <a:r>
              <a:rPr lang="en-US" sz="1800" dirty="0" err="1">
                <a:latin typeface="Times New Roman" panose="02020603050405020304" pitchFamily="18" charset="0"/>
                <a:cs typeface="Times New Roman" panose="02020603050405020304" pitchFamily="18" charset="0"/>
              </a:rPr>
              <a:t>RegControl</a:t>
            </a:r>
            <a:r>
              <a:rPr lang="en-US" sz="1800" dirty="0">
                <a:latin typeface="Times New Roman" panose="02020603050405020304" pitchFamily="18" charset="0"/>
                <a:cs typeface="Times New Roman" panose="02020603050405020304" pitchFamily="18" charset="0"/>
              </a:rPr>
              <a:t> device marker. Default is 1.</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Sec =</a:t>
            </a:r>
          </a:p>
          <a:p>
            <a:pPr lvl="0" algn="just">
              <a:spcAft>
                <a:spcPts val="0"/>
              </a:spcAft>
            </a:pPr>
            <a:r>
              <a:rPr lang="en-US" sz="1800" dirty="0">
                <a:latin typeface="Times New Roman" panose="02020603050405020304" pitchFamily="18" charset="0"/>
                <a:cs typeface="Times New Roman" panose="02020603050405020304" pitchFamily="18" charset="0"/>
              </a:rPr>
              <a:t>sets the seconds from the hour for the start time for the solution of the active circuit.</a:t>
            </a:r>
          </a:p>
          <a:p>
            <a:pPr lvl="0" algn="just">
              <a:spcAft>
                <a:spcPts val="0"/>
              </a:spcAft>
            </a:pPr>
            <a:r>
              <a:rPr lang="en-US" sz="1800" dirty="0">
                <a:latin typeface="Times New Roman" panose="02020603050405020304" pitchFamily="18" charset="0"/>
                <a:cs typeface="Times New Roman" panose="02020603050405020304" pitchFamily="18" charset="0"/>
              </a:rPr>
              <a:t>(See also Time)</a:t>
            </a:r>
          </a:p>
        </p:txBody>
      </p:sp>
    </p:spTree>
    <p:extLst>
      <p:ext uri="{BB962C8B-B14F-4D97-AF65-F5344CB8AC3E}">
        <p14:creationId xmlns:p14="http://schemas.microsoft.com/office/powerpoint/2010/main" val="2750406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Array properties [and quote pairs]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2209800"/>
            <a:ext cx="8161638" cy="2708434"/>
          </a:xfrm>
          <a:prstGeom prst="rect">
            <a:avLst/>
          </a:prstGeom>
          <a:noFill/>
        </p:spPr>
        <p:txBody>
          <a:bodyPr wrap="square" rtlCol="0">
            <a:spAutoFit/>
          </a:bodyPr>
          <a:lstStyle/>
          <a:p>
            <a:pPr lvl="0" algn="just">
              <a:spcAft>
                <a:spcPts val="600"/>
              </a:spcAft>
            </a:pPr>
            <a:r>
              <a:rPr lang="en-US" sz="1800" dirty="0"/>
              <a:t>Array parameters are sequences of numbers. Of necessity, delimiters must be present to separate the numbers. To define an array, simply enclose the sequence in any of the quote pairs. Square brackets, [..], are the preferred method, although any of the other quote pairs: “..”, ‘..’, (..), {..} will work. For example, for a 3‐winding transformer you could define arrays such as:</a:t>
            </a:r>
          </a:p>
          <a:p>
            <a:pPr marL="914400" lvl="0" algn="just">
              <a:spcAft>
                <a:spcPts val="600"/>
              </a:spcAft>
            </a:pPr>
            <a:r>
              <a:rPr lang="sv-SE" sz="1400" b="1" dirty="0">
                <a:latin typeface="Courier New" panose="02070309020205020404" pitchFamily="49" charset="0"/>
                <a:cs typeface="Courier New" panose="02070309020205020404" pitchFamily="49" charset="0"/>
              </a:rPr>
              <a:t>kvs = [115, 6.6, 22]</a:t>
            </a:r>
          </a:p>
          <a:p>
            <a:pPr marL="914400" lvl="0" algn="just">
              <a:spcAft>
                <a:spcPts val="600"/>
              </a:spcAft>
            </a:pPr>
            <a:r>
              <a:rPr lang="sv-SE" sz="1400" b="1" dirty="0">
                <a:latin typeface="Courier New" panose="02070309020205020404" pitchFamily="49" charset="0"/>
                <a:cs typeface="Courier New" panose="02070309020205020404" pitchFamily="49" charset="0"/>
              </a:rPr>
              <a:t>kvas=[20000 16000 16000]</a:t>
            </a:r>
          </a:p>
          <a:p>
            <a:pPr marL="914400" lvl="0" algn="just">
              <a:spcAft>
                <a:spcPts val="600"/>
              </a:spcAft>
            </a:pPr>
            <a:endParaRPr lang="sv-SE" sz="1400" b="1" dirty="0">
              <a:latin typeface="Courier New" panose="02070309020205020404" pitchFamily="49" charset="0"/>
              <a:cs typeface="Courier New" panose="02070309020205020404" pitchFamily="49" charset="0"/>
            </a:endParaRPr>
          </a:p>
          <a:p>
            <a:pPr lvl="0" algn="just">
              <a:spcAft>
                <a:spcPts val="600"/>
              </a:spcAft>
            </a:pPr>
            <a:endParaRPr lang="en-US"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091770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ShowExport=</a:t>
            </a:r>
            <a:endParaRPr lang="en-US" sz="1800" dirty="0">
              <a:latin typeface="Times New Roman" panose="02020603050405020304" pitchFamily="18" charset="0"/>
              <a:cs typeface="Times New Roman" panose="02020603050405020304" pitchFamily="18" charset="0"/>
            </a:endParaRPr>
          </a:p>
          <a:p>
            <a:pPr algn="just">
              <a:spcAft>
                <a:spcPts val="0"/>
              </a:spcAft>
            </a:pPr>
            <a:r>
              <a:rPr lang="en-US" sz="1800" dirty="0">
                <a:latin typeface="Times New Roman" panose="02020603050405020304" pitchFamily="18" charset="0"/>
                <a:cs typeface="Times New Roman" panose="02020603050405020304" pitchFamily="18" charset="0"/>
              </a:rPr>
              <a:t>{YES/TRUE | NO/FALSE} Default = FALSE. If YES/TRUE will automatically show the results of an Export command after it is written. Normally, the result of an Export command (a CSV file) is not automatically displayed.</a:t>
            </a:r>
          </a:p>
          <a:p>
            <a:pPr algn="just">
              <a:spcAft>
                <a:spcPts val="0"/>
              </a:spcAft>
            </a:pPr>
            <a:endParaRPr lang="en-US" sz="1800" dirty="0">
              <a:latin typeface="Times New Roman" panose="02020603050405020304" pitchFamily="18" charset="0"/>
              <a:cs typeface="Times New Roman" panose="02020603050405020304" pitchFamily="18" charset="0"/>
            </a:endParaRPr>
          </a:p>
          <a:p>
            <a:pPr algn="just">
              <a:spcAft>
                <a:spcPts val="0"/>
              </a:spcAft>
            </a:pPr>
            <a:r>
              <a:rPr lang="en-US" sz="1800" b="1" i="1" dirty="0" err="1">
                <a:latin typeface="Times New Roman" panose="02020603050405020304" pitchFamily="18" charset="0"/>
                <a:cs typeface="Times New Roman" panose="02020603050405020304" pitchFamily="18" charset="0"/>
              </a:rPr>
              <a:t>Stepsize</a:t>
            </a:r>
            <a:r>
              <a:rPr lang="en-US" sz="1800" b="1" i="1" dirty="0">
                <a:latin typeface="Times New Roman" panose="02020603050405020304" pitchFamily="18" charset="0"/>
                <a:cs typeface="Times New Roman" panose="02020603050405020304" pitchFamily="18" charset="0"/>
              </a:rPr>
              <a:t> (or h)=</a:t>
            </a:r>
          </a:p>
          <a:p>
            <a:pPr algn="just">
              <a:spcAft>
                <a:spcPts val="0"/>
              </a:spcAft>
            </a:pPr>
            <a:r>
              <a:rPr lang="en-US" sz="1800" dirty="0">
                <a:latin typeface="Times New Roman" panose="02020603050405020304" pitchFamily="18" charset="0"/>
                <a:cs typeface="Times New Roman" panose="02020603050405020304" pitchFamily="18" charset="0"/>
              </a:rPr>
              <a:t>sets the time step size (default unit is sec) for the solution of the active circuit.</a:t>
            </a:r>
          </a:p>
          <a:p>
            <a:pPr algn="just">
              <a:spcAft>
                <a:spcPts val="0"/>
              </a:spcAft>
            </a:pPr>
            <a:r>
              <a:rPr lang="en-US" sz="1800" dirty="0">
                <a:latin typeface="Times New Roman" panose="02020603050405020304" pitchFamily="18" charset="0"/>
                <a:cs typeface="Times New Roman" panose="02020603050405020304" pitchFamily="18" charset="0"/>
              </a:rPr>
              <a:t>Normally, specified for dynamic solution but is also, used for duty‐cycle load following solutions. Yearly simulations typically go hour‐by‐hour and daily simulations follow the smallest increment of the daily load curves. Yearly simulations can also go in any time increment. Reasonable default values are set when you change solution modes. You may specify the </a:t>
            </a:r>
            <a:r>
              <a:rPr lang="en-US" sz="1800" dirty="0" err="1">
                <a:latin typeface="Times New Roman" panose="02020603050405020304" pitchFamily="18" charset="0"/>
                <a:cs typeface="Times New Roman" panose="02020603050405020304" pitchFamily="18" charset="0"/>
              </a:rPr>
              <a:t>stepsize</a:t>
            </a:r>
            <a:r>
              <a:rPr lang="en-US" sz="1800" dirty="0">
                <a:latin typeface="Times New Roman" panose="02020603050405020304" pitchFamily="18" charset="0"/>
                <a:cs typeface="Times New Roman" panose="02020603050405020304" pitchFamily="18" charset="0"/>
              </a:rPr>
              <a:t> in seconds, minutes, or hours by appending ‘s’, ‘m’, or ‘h’ to the size value. If omitted, ‘s’ is assumed. Example: “set </a:t>
            </a:r>
            <a:r>
              <a:rPr lang="en-US" sz="1800" dirty="0" err="1">
                <a:latin typeface="Times New Roman" panose="02020603050405020304" pitchFamily="18" charset="0"/>
                <a:cs typeface="Times New Roman" panose="02020603050405020304" pitchFamily="18" charset="0"/>
              </a:rPr>
              <a:t>stepsize</a:t>
            </a:r>
            <a:r>
              <a:rPr lang="en-US" sz="1800" dirty="0">
                <a:latin typeface="Times New Roman" panose="02020603050405020304" pitchFamily="18" charset="0"/>
                <a:cs typeface="Times New Roman" panose="02020603050405020304" pitchFamily="18" charset="0"/>
              </a:rPr>
              <a:t>=15m” is the same as “set </a:t>
            </a:r>
            <a:r>
              <a:rPr lang="en-US" sz="1800" dirty="0" err="1">
                <a:latin typeface="Times New Roman" panose="02020603050405020304" pitchFamily="18" charset="0"/>
                <a:cs typeface="Times New Roman" panose="02020603050405020304" pitchFamily="18" charset="0"/>
              </a:rPr>
              <a:t>stepsize</a:t>
            </a:r>
            <a:r>
              <a:rPr lang="en-US" sz="1800" dirty="0">
                <a:latin typeface="Times New Roman" panose="02020603050405020304" pitchFamily="18" charset="0"/>
                <a:cs typeface="Times New Roman" panose="02020603050405020304" pitchFamily="18" charset="0"/>
              </a:rPr>
              <a:t>=900.” Do not leave a space between the value and the character.</a:t>
            </a:r>
          </a:p>
        </p:txBody>
      </p:sp>
    </p:spTree>
    <p:extLst>
      <p:ext uri="{BB962C8B-B14F-4D97-AF65-F5344CB8AC3E}">
        <p14:creationId xmlns:p14="http://schemas.microsoft.com/office/powerpoint/2010/main" val="126680811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Switchmarkercode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Numeric marker code for lines with switches or are isolated from the circuit. Default is 4. See </a:t>
            </a:r>
            <a:r>
              <a:rPr lang="en-US" sz="1800" dirty="0" err="1">
                <a:latin typeface="Times New Roman" panose="02020603050405020304" pitchFamily="18" charset="0"/>
                <a:cs typeface="Times New Roman" panose="02020603050405020304" pitchFamily="18" charset="0"/>
              </a:rPr>
              <a:t>markswitches</a:t>
            </a:r>
            <a:r>
              <a:rPr lang="en-US" sz="1800" dirty="0">
                <a:latin typeface="Times New Roman" panose="02020603050405020304" pitchFamily="18" charset="0"/>
                <a:cs typeface="Times New Roman" panose="02020603050405020304" pitchFamily="18" charset="0"/>
              </a:rPr>
              <a:t> option and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option.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Terminal =</a:t>
            </a:r>
          </a:p>
          <a:p>
            <a:pPr lvl="0" algn="just">
              <a:spcAft>
                <a:spcPts val="0"/>
              </a:spcAft>
            </a:pPr>
            <a:r>
              <a:rPr lang="en-US" sz="1800" dirty="0">
                <a:latin typeface="Times New Roman" panose="02020603050405020304" pitchFamily="18" charset="0"/>
                <a:cs typeface="Times New Roman" panose="02020603050405020304" pitchFamily="18" charset="0"/>
              </a:rPr>
              <a:t>Set the active terminal of the active circuit element. May also be done with Select command.</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Time=</a:t>
            </a:r>
          </a:p>
          <a:p>
            <a:pPr lvl="0" algn="just">
              <a:spcAft>
                <a:spcPts val="0"/>
              </a:spcAft>
            </a:pPr>
            <a:r>
              <a:rPr lang="en-US" sz="1800" dirty="0">
                <a:latin typeface="Times New Roman" panose="02020603050405020304" pitchFamily="18" charset="0"/>
                <a:cs typeface="Times New Roman" panose="02020603050405020304" pitchFamily="18" charset="0"/>
              </a:rPr>
              <a:t>Specify the solution start time as an array : time="hour, sec" or time = (hour, sec): e.g., time = (23, 370) designate 6 minutes, 10 sec past the 23rd hour.</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tolerance=</a:t>
            </a:r>
          </a:p>
          <a:p>
            <a:pPr lvl="0" algn="just">
              <a:spcAft>
                <a:spcPts val="0"/>
              </a:spcAft>
            </a:pPr>
            <a:r>
              <a:rPr lang="en-US" sz="1800" dirty="0">
                <a:latin typeface="Times New Roman" panose="02020603050405020304" pitchFamily="18" charset="0"/>
                <a:cs typeface="Times New Roman" panose="02020603050405020304" pitchFamily="18" charset="0"/>
              </a:rPr>
              <a:t>Sets the solution tolerance. Default is 0.0001.</a:t>
            </a:r>
          </a:p>
        </p:txBody>
      </p:sp>
    </p:spTree>
    <p:extLst>
      <p:ext uri="{BB962C8B-B14F-4D97-AF65-F5344CB8AC3E}">
        <p14:creationId xmlns:p14="http://schemas.microsoft.com/office/powerpoint/2010/main" val="179903523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TraceControl</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Set to YES to trace the actions taken in the control queue.</a:t>
            </a:r>
          </a:p>
          <a:p>
            <a:pPr lvl="0" algn="just">
              <a:spcAft>
                <a:spcPts val="0"/>
              </a:spcAft>
            </a:pPr>
            <a:r>
              <a:rPr lang="en-US" sz="1800" dirty="0">
                <a:latin typeface="Times New Roman" panose="02020603050405020304" pitchFamily="18" charset="0"/>
                <a:cs typeface="Times New Roman" panose="02020603050405020304" pitchFamily="18" charset="0"/>
              </a:rPr>
              <a:t>Creates a file named TRACE_CONTROLQUEUE.CSV in the default directory. The names of all circuit elements taking an action are logged.</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TransMarkerCode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Numeric marker code for transformers. Default is 35. See </a:t>
            </a:r>
            <a:r>
              <a:rPr lang="en-US" sz="1800" dirty="0" err="1">
                <a:latin typeface="Times New Roman" panose="02020603050405020304" pitchFamily="18" charset="0"/>
                <a:cs typeface="Times New Roman" panose="02020603050405020304" pitchFamily="18" charset="0"/>
              </a:rPr>
              <a:t>MarkTransformers</a:t>
            </a:r>
            <a:r>
              <a:rPr lang="en-US" sz="1800" dirty="0">
                <a:latin typeface="Times New Roman" panose="02020603050405020304" pitchFamily="18" charset="0"/>
                <a:cs typeface="Times New Roman" panose="02020603050405020304" pitchFamily="18" charset="0"/>
              </a:rPr>
              <a:t> option and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option.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TransMarkerSize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Size of transformer marker. Default is 1.</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StoreMarkerCode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Numeric marker code for Storage devices. Default is 9. See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option.</a:t>
            </a:r>
          </a:p>
        </p:txBody>
      </p:sp>
    </p:spTree>
    <p:extLst>
      <p:ext uri="{BB962C8B-B14F-4D97-AF65-F5344CB8AC3E}">
        <p14:creationId xmlns:p14="http://schemas.microsoft.com/office/powerpoint/2010/main" val="130492548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StoreMarkerSize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Size of Storage device marker. Default is 1.</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Trapezoidal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Specifies whether to use trapezoidal integration for accumulating energy meter registers. Applies to EnergyMeter and Generator objects. Default method simply multiplies the present value of the registers</a:t>
            </a:r>
          </a:p>
          <a:p>
            <a:pPr lvl="0" algn="just">
              <a:spcAft>
                <a:spcPts val="0"/>
              </a:spcAft>
            </a:pPr>
            <a:r>
              <a:rPr lang="en-US" sz="1800" dirty="0">
                <a:latin typeface="Times New Roman" panose="02020603050405020304" pitchFamily="18" charset="0"/>
                <a:cs typeface="Times New Roman" panose="02020603050405020304" pitchFamily="18" charset="0"/>
              </a:rPr>
              <a:t>times the width of the interval. Trapezoidal is more accurate when there are sharp changes in a load shape or unequal intervals. Trapezoidal is automatically used for some load‐duration curve simulations where the interval size varies considerably. Keep in mind that for Trapezoidal, you have to solve one more point than the number of intervals. That is, to do a Daily simulation on a 24‐hr load shape, you would set Number=25 to force a solution at the first point again to establish the last (24th) Interval.</a:t>
            </a:r>
          </a:p>
        </p:txBody>
      </p:sp>
    </p:spTree>
    <p:extLst>
      <p:ext uri="{BB962C8B-B14F-4D97-AF65-F5344CB8AC3E}">
        <p14:creationId xmlns:p14="http://schemas.microsoft.com/office/powerpoint/2010/main" val="136696921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Type=</a:t>
            </a:r>
          </a:p>
          <a:p>
            <a:pPr lvl="0" algn="just">
              <a:spcAft>
                <a:spcPts val="0"/>
              </a:spcAft>
            </a:pPr>
            <a:r>
              <a:rPr lang="en-US" sz="1800" dirty="0">
                <a:latin typeface="Times New Roman" panose="02020603050405020304" pitchFamily="18" charset="0"/>
                <a:cs typeface="Times New Roman" panose="02020603050405020304" pitchFamily="18" charset="0"/>
              </a:rPr>
              <a:t>Sets the active DSS class type. Same as Class=...</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Ueregs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Which EnergyMeter register(s) to use for UE in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 May be one or more registers. if more than one, register values are summed together. Array of integer values &gt; 0. Defaults to 11 (for Load EEN). For a list of EnergyMeter register numbers, do the "Show Meters" command after defining a circuit.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Ueweight</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Weighting factor for UE/EEN in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functions. Defaults to 1.0.</a:t>
            </a:r>
          </a:p>
          <a:p>
            <a:pPr lvl="0" algn="just">
              <a:spcAft>
                <a:spcPts val="0"/>
              </a:spcAft>
            </a:pP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 minimizes (</a:t>
            </a:r>
            <a:r>
              <a:rPr lang="en-US" sz="1800" dirty="0" err="1">
                <a:latin typeface="Times New Roman" panose="02020603050405020304" pitchFamily="18" charset="0"/>
                <a:cs typeface="Times New Roman" panose="02020603050405020304" pitchFamily="18" charset="0"/>
              </a:rPr>
              <a:t>Lossweight</a:t>
            </a:r>
            <a:r>
              <a:rPr lang="en-US" sz="1800" dirty="0">
                <a:latin typeface="Times New Roman" panose="02020603050405020304" pitchFamily="18" charset="0"/>
                <a:cs typeface="Times New Roman" panose="02020603050405020304" pitchFamily="18" charset="0"/>
              </a:rPr>
              <a:t> * Losses + </a:t>
            </a:r>
            <a:r>
              <a:rPr lang="en-US" sz="1800" dirty="0" err="1">
                <a:latin typeface="Times New Roman" panose="02020603050405020304" pitchFamily="18" charset="0"/>
                <a:cs typeface="Times New Roman" panose="02020603050405020304" pitchFamily="18" charset="0"/>
              </a:rPr>
              <a:t>UEweight</a:t>
            </a:r>
            <a:r>
              <a:rPr lang="en-US" sz="1800" dirty="0">
                <a:latin typeface="Times New Roman" panose="02020603050405020304" pitchFamily="18" charset="0"/>
                <a:cs typeface="Times New Roman" panose="02020603050405020304" pitchFamily="18" charset="0"/>
              </a:rPr>
              <a:t> * UE). </a:t>
            </a:r>
          </a:p>
          <a:p>
            <a:pPr lvl="0" algn="just">
              <a:spcAft>
                <a:spcPts val="0"/>
              </a:spcAft>
            </a:pPr>
            <a:r>
              <a:rPr lang="en-US" sz="1800" dirty="0">
                <a:latin typeface="Times New Roman" panose="02020603050405020304" pitchFamily="18" charset="0"/>
                <a:cs typeface="Times New Roman" panose="02020603050405020304" pitchFamily="18" charset="0"/>
              </a:rPr>
              <a:t>If you wish to ignore UE, set to 0. This applies only when there are EnergyMeter objects. Otherwise,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 minimizes total system losses.</a:t>
            </a:r>
          </a:p>
        </p:txBody>
      </p:sp>
    </p:spTree>
    <p:extLst>
      <p:ext uri="{BB962C8B-B14F-4D97-AF65-F5344CB8AC3E}">
        <p14:creationId xmlns:p14="http://schemas.microsoft.com/office/powerpoint/2010/main" val="237479195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Voltagebases</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Define legal bus voltage bases for this circuit. Enter an array of the legal voltage bases, in phase‐to‐phase voltages, for example:</a:t>
            </a:r>
          </a:p>
          <a:p>
            <a:pPr lvl="0" algn="just">
              <a:spcAft>
                <a:spcPts val="0"/>
              </a:spcAft>
            </a:pPr>
            <a:r>
              <a:rPr lang="en-US" sz="1800" dirty="0">
                <a:latin typeface="Times New Roman" panose="02020603050405020304" pitchFamily="18" charset="0"/>
                <a:cs typeface="Times New Roman" panose="02020603050405020304" pitchFamily="18" charset="0"/>
              </a:rPr>
              <a:t>set </a:t>
            </a:r>
            <a:r>
              <a:rPr lang="en-US" sz="1800" dirty="0" err="1">
                <a:latin typeface="Times New Roman" panose="02020603050405020304" pitchFamily="18" charset="0"/>
                <a:cs typeface="Times New Roman" panose="02020603050405020304" pitchFamily="18" charset="0"/>
              </a:rPr>
              <a:t>voltagebases</a:t>
            </a:r>
            <a:r>
              <a:rPr lang="en-US" sz="1800" dirty="0">
                <a:latin typeface="Times New Roman" panose="02020603050405020304" pitchFamily="18" charset="0"/>
                <a:cs typeface="Times New Roman" panose="02020603050405020304" pitchFamily="18" charset="0"/>
              </a:rPr>
              <a:t>=[.208, .480, 12.47, 24.9, 34.5, 115.0, 230.0]</a:t>
            </a:r>
          </a:p>
          <a:p>
            <a:pPr lvl="0" algn="just">
              <a:spcAft>
                <a:spcPts val="0"/>
              </a:spcAft>
            </a:pPr>
            <a:r>
              <a:rPr lang="en-US" sz="1800" dirty="0">
                <a:latin typeface="Times New Roman" panose="02020603050405020304" pitchFamily="18" charset="0"/>
                <a:cs typeface="Times New Roman" panose="02020603050405020304" pitchFamily="18" charset="0"/>
              </a:rPr>
              <a:t>When the </a:t>
            </a:r>
            <a:r>
              <a:rPr lang="en-US" sz="1800" dirty="0" err="1">
                <a:latin typeface="Times New Roman" panose="02020603050405020304" pitchFamily="18" charset="0"/>
                <a:cs typeface="Times New Roman" panose="02020603050405020304" pitchFamily="18" charset="0"/>
              </a:rPr>
              <a:t>CalcVoltageBases</a:t>
            </a:r>
            <a:r>
              <a:rPr lang="en-US" sz="1800" dirty="0">
                <a:latin typeface="Times New Roman" panose="02020603050405020304" pitchFamily="18" charset="0"/>
                <a:cs typeface="Times New Roman" panose="02020603050405020304" pitchFamily="18" charset="0"/>
              </a:rPr>
              <a:t> command is issued, a snapshot solution is performed with no load injections and the bus base voltage is set to the nearest legal voltage base. The defaults are as shown in the example above.</a:t>
            </a:r>
          </a:p>
          <a:p>
            <a:pPr lvl="0" algn="just">
              <a:spcAft>
                <a:spcPts val="0"/>
              </a:spcAft>
            </a:pPr>
            <a:r>
              <a:rPr lang="en-US" sz="1800" dirty="0">
                <a:latin typeface="Times New Roman" panose="02020603050405020304" pitchFamily="18" charset="0"/>
                <a:cs typeface="Times New Roman" panose="02020603050405020304" pitchFamily="18" charset="0"/>
              </a:rPr>
              <a:t>The DSS does not use per unit values in its solution. You only need to set the voltage</a:t>
            </a:r>
          </a:p>
          <a:p>
            <a:pPr lvl="0" algn="just">
              <a:spcAft>
                <a:spcPts val="0"/>
              </a:spcAft>
            </a:pPr>
            <a:r>
              <a:rPr lang="en-US" sz="1800" dirty="0">
                <a:latin typeface="Times New Roman" panose="02020603050405020304" pitchFamily="18" charset="0"/>
                <a:cs typeface="Times New Roman" panose="02020603050405020304" pitchFamily="18" charset="0"/>
              </a:rPr>
              <a:t>bases if you wish to see per unit values on the reports or if you intend to use the</a:t>
            </a:r>
          </a:p>
          <a:p>
            <a:pPr lvl="0" algn="just">
              <a:spcAft>
                <a:spcPts val="0"/>
              </a:spcAft>
            </a:pP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feature.</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Voltexceptionreport</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 FALSE. For yearly solution mode, sets voltage</a:t>
            </a:r>
          </a:p>
          <a:p>
            <a:pPr lvl="0" algn="just">
              <a:spcAft>
                <a:spcPts val="0"/>
              </a:spcAft>
            </a:pPr>
            <a:r>
              <a:rPr lang="en-US" sz="1800" dirty="0">
                <a:latin typeface="Times New Roman" panose="02020603050405020304" pitchFamily="18" charset="0"/>
                <a:cs typeface="Times New Roman" panose="02020603050405020304" pitchFamily="18" charset="0"/>
              </a:rPr>
              <a:t>exception reporting on/off. </a:t>
            </a:r>
            <a:r>
              <a:rPr lang="en-US" sz="1800" dirty="0" err="1">
                <a:latin typeface="Times New Roman" panose="02020603050405020304" pitchFamily="18" charset="0"/>
                <a:cs typeface="Times New Roman" panose="02020603050405020304" pitchFamily="18" charset="0"/>
              </a:rPr>
              <a:t>DemandInterval</a:t>
            </a:r>
            <a:r>
              <a:rPr lang="en-US" sz="1800" dirty="0">
                <a:latin typeface="Times New Roman" panose="02020603050405020304" pitchFamily="18" charset="0"/>
                <a:cs typeface="Times New Roman" panose="02020603050405020304" pitchFamily="18" charset="0"/>
              </a:rPr>
              <a:t> must be set to true for this to have effect.</a:t>
            </a:r>
          </a:p>
        </p:txBody>
      </p:sp>
    </p:spTree>
    <p:extLst>
      <p:ext uri="{BB962C8B-B14F-4D97-AF65-F5344CB8AC3E}">
        <p14:creationId xmlns:p14="http://schemas.microsoft.com/office/powerpoint/2010/main" val="37896334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116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2862322"/>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Year=</a:t>
            </a:r>
          </a:p>
          <a:p>
            <a:pPr lvl="0" algn="just">
              <a:spcAft>
                <a:spcPts val="0"/>
              </a:spcAft>
            </a:pPr>
            <a:r>
              <a:rPr lang="en-US" sz="1800" dirty="0">
                <a:latin typeface="Times New Roman" panose="02020603050405020304" pitchFamily="18" charset="0"/>
                <a:cs typeface="Times New Roman" panose="02020603050405020304" pitchFamily="18" charset="0"/>
              </a:rPr>
              <a:t>sets the Year to be used for the next solution of the active circuit; the base case is year</a:t>
            </a:r>
          </a:p>
          <a:p>
            <a:pPr lvl="0" algn="just">
              <a:spcAft>
                <a:spcPts val="0"/>
              </a:spcAft>
            </a:pPr>
            <a:r>
              <a:rPr lang="en-US" sz="1800" dirty="0">
                <a:latin typeface="Times New Roman" panose="02020603050405020304" pitchFamily="18" charset="0"/>
                <a:cs typeface="Times New Roman" panose="02020603050405020304" pitchFamily="18" charset="0"/>
              </a:rPr>
              <a:t>0. Used to determine the growth multiplier for each load. Each load may have a unique growth curve (defined as a </a:t>
            </a:r>
            <a:r>
              <a:rPr lang="en-US" sz="1800" dirty="0" err="1">
                <a:latin typeface="Times New Roman" panose="02020603050405020304" pitchFamily="18" charset="0"/>
                <a:cs typeface="Times New Roman" panose="02020603050405020304" pitchFamily="18" charset="0"/>
              </a:rPr>
              <a:t>Growthshape</a:t>
            </a:r>
            <a:r>
              <a:rPr lang="en-US" sz="1800" dirty="0">
                <a:latin typeface="Times New Roman" panose="02020603050405020304" pitchFamily="18" charset="0"/>
                <a:cs typeface="Times New Roman" panose="02020603050405020304" pitchFamily="18" charset="0"/>
              </a:rPr>
              <a:t> object).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ZoneLock</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if No, then meter zones are recomputed each time there is a change in the circuit. If Yes, then meter zones are not recomputed unless they have not yet been computed. Meter zones are normally recomputed on Solve command following a circuit change.</a:t>
            </a:r>
          </a:p>
        </p:txBody>
      </p:sp>
    </p:spTree>
    <p:extLst>
      <p:ext uri="{BB962C8B-B14F-4D97-AF65-F5344CB8AC3E}">
        <p14:creationId xmlns:p14="http://schemas.microsoft.com/office/powerpoint/2010/main" val="111777831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DDEB-4DC4-D0D4-AA03-C1CDAC8118B6}"/>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95262070-FDDE-5FC8-20A4-B5D54CAFED01}"/>
              </a:ext>
            </a:extLst>
          </p:cNvPr>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a:extLst>
              <a:ext uri="{FF2B5EF4-FFF2-40B4-BE49-F238E27FC236}">
                <a16:creationId xmlns:a16="http://schemas.microsoft.com/office/drawing/2014/main" id="{00F14A37-8F63-F703-7C33-C032FC9F577D}"/>
              </a:ext>
            </a:extLst>
          </p:cNvPr>
          <p:cNvSpPr txBox="1"/>
          <p:nvPr/>
        </p:nvSpPr>
        <p:spPr>
          <a:xfrm>
            <a:off x="533400" y="2514600"/>
            <a:ext cx="8077200" cy="830997"/>
          </a:xfrm>
          <a:prstGeom prst="rect">
            <a:avLst/>
          </a:prstGeom>
          <a:noFill/>
        </p:spPr>
        <p:txBody>
          <a:bodyPr wrap="square" rtlCol="0">
            <a:spAutoFit/>
          </a:bodyPr>
          <a:lstStyle/>
          <a:p>
            <a:pPr algn="ctr"/>
            <a:r>
              <a:rPr lang="en-US" sz="4800" dirty="0">
                <a:solidFill>
                  <a:srgbClr val="C00000"/>
                </a:solidFill>
                <a:latin typeface="Calibri" panose="020F0502020204030204" pitchFamily="34" charset="0"/>
                <a:ea typeface="Calibri" panose="020F0502020204030204" pitchFamily="34" charset="0"/>
                <a:cs typeface="Calibri" panose="020F0502020204030204" pitchFamily="34" charset="0"/>
              </a:rPr>
              <a:t>Thank </a:t>
            </a:r>
            <a:r>
              <a:rPr lang="en-US" altLang="zh-CN" sz="4800" dirty="0">
                <a:solidFill>
                  <a:srgbClr val="C00000"/>
                </a:solidFill>
                <a:latin typeface="Calibri" panose="020F0502020204030204" pitchFamily="34" charset="0"/>
                <a:ea typeface="Calibri" panose="020F0502020204030204" pitchFamily="34" charset="0"/>
                <a:cs typeface="Calibri" panose="020F0502020204030204" pitchFamily="34" charset="0"/>
              </a:rPr>
              <a:t>y</a:t>
            </a:r>
            <a:r>
              <a:rPr lang="en-US" sz="4800" dirty="0">
                <a:solidFill>
                  <a:srgbClr val="C00000"/>
                </a:solidFill>
                <a:latin typeface="Calibri" panose="020F0502020204030204" pitchFamily="34" charset="0"/>
                <a:ea typeface="Calibri" panose="020F0502020204030204" pitchFamily="34" charset="0"/>
                <a:cs typeface="Calibri" panose="020F0502020204030204" pitchFamily="34" charset="0"/>
              </a:rPr>
              <a:t>ou!</a:t>
            </a:r>
          </a:p>
        </p:txBody>
      </p:sp>
    </p:spTree>
    <p:extLst>
      <p:ext uri="{BB962C8B-B14F-4D97-AF65-F5344CB8AC3E}">
        <p14:creationId xmlns:p14="http://schemas.microsoft.com/office/powerpoint/2010/main" val="3043315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Array properties [and quote pairs]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1143000" y="1676400"/>
            <a:ext cx="5570838" cy="3400931"/>
          </a:xfrm>
          <a:prstGeom prst="rect">
            <a:avLst/>
          </a:prstGeom>
          <a:noFill/>
        </p:spPr>
        <p:txBody>
          <a:bodyPr wrap="square" rtlCol="0">
            <a:spAutoFit/>
          </a:bodyPr>
          <a:lstStyle/>
          <a:p>
            <a:pPr lvl="0" algn="just">
              <a:spcAft>
                <a:spcPts val="600"/>
              </a:spcAft>
            </a:pPr>
            <a:r>
              <a:rPr lang="en-US" sz="1800" b="1" dirty="0">
                <a:latin typeface="Times New Roman" panose="02020603050405020304" pitchFamily="18" charset="0"/>
                <a:cs typeface="Times New Roman" panose="02020603050405020304" pitchFamily="18" charset="0"/>
              </a:rPr>
              <a:t>Standard Ways to Define Array Properties:</a:t>
            </a:r>
          </a:p>
          <a:p>
            <a:pPr lvl="0" algn="just">
              <a:spcAft>
                <a:spcPts val="600"/>
              </a:spcAft>
            </a:pPr>
            <a:r>
              <a:rPr lang="en-US" sz="1800" dirty="0">
                <a:latin typeface="Times New Roman" panose="02020603050405020304" pitchFamily="18" charset="0"/>
                <a:cs typeface="Times New Roman" panose="02020603050405020304" pitchFamily="18" charset="0"/>
              </a:rPr>
              <a:t>Arrays can be defined by the following methods:</a:t>
            </a:r>
          </a:p>
          <a:p>
            <a:pPr lvl="0" algn="just">
              <a:spcAft>
                <a:spcPts val="600"/>
              </a:spcAft>
            </a:pPr>
            <a:r>
              <a:rPr lang="en-US" sz="1800" dirty="0">
                <a:latin typeface="Times New Roman" panose="02020603050405020304" pitchFamily="18" charset="0"/>
                <a:cs typeface="Times New Roman" panose="02020603050405020304" pitchFamily="18" charset="0"/>
              </a:rPr>
              <a:t>Entering the numeric values directly</a:t>
            </a:r>
          </a:p>
          <a:p>
            <a:pPr marL="914400" lvl="0" algn="just">
              <a:spcAft>
                <a:spcPts val="600"/>
              </a:spcAft>
            </a:pPr>
            <a:r>
              <a:rPr lang="en-US" sz="1400" b="1" dirty="0">
                <a:latin typeface="Courier New" panose="02070309020205020404" pitchFamily="49" charset="0"/>
                <a:cs typeface="Courier New" panose="02070309020205020404" pitchFamily="49" charset="0"/>
              </a:rPr>
              <a:t>mult=[1, 2, 3, 4, ...]</a:t>
            </a:r>
          </a:p>
          <a:p>
            <a:pPr lvl="0" algn="just">
              <a:spcAft>
                <a:spcPts val="600"/>
              </a:spcAft>
            </a:pPr>
            <a:r>
              <a:rPr lang="en-US" sz="1800" dirty="0">
                <a:latin typeface="Times New Roman" panose="02020603050405020304" pitchFamily="18" charset="0"/>
                <a:cs typeface="Times New Roman" panose="02020603050405020304" pitchFamily="18" charset="0"/>
              </a:rPr>
              <a:t>Entering the numbers from a single column text file:</a:t>
            </a:r>
          </a:p>
          <a:p>
            <a:pPr marL="914400" lvl="0" algn="just">
              <a:spcAft>
                <a:spcPts val="600"/>
              </a:spcAft>
            </a:pPr>
            <a:r>
              <a:rPr lang="en-US" sz="1400" b="1" dirty="0">
                <a:latin typeface="Courier New" panose="02070309020205020404" pitchFamily="49" charset="0"/>
                <a:cs typeface="Courier New" panose="02070309020205020404" pitchFamily="49" charset="0"/>
              </a:rPr>
              <a:t>mult=[File=MyTextDataFile.CSV]</a:t>
            </a:r>
          </a:p>
          <a:p>
            <a:pPr lvl="0" algn="just">
              <a:spcAft>
                <a:spcPts val="600"/>
              </a:spcAft>
            </a:pPr>
            <a:r>
              <a:rPr lang="en-US" sz="1800" dirty="0">
                <a:latin typeface="Times New Roman" panose="02020603050405020304" pitchFamily="18" charset="0"/>
                <a:cs typeface="Times New Roman" panose="02020603050405020304" pitchFamily="18" charset="0"/>
              </a:rPr>
              <a:t>Entering the data from a packed binary file of doubles:</a:t>
            </a:r>
          </a:p>
          <a:p>
            <a:pPr marL="914400" lvl="0" algn="just">
              <a:spcAft>
                <a:spcPts val="600"/>
              </a:spcAft>
            </a:pPr>
            <a:r>
              <a:rPr lang="en-US" sz="1400" b="1" dirty="0">
                <a:latin typeface="Courier New" panose="02070309020205020404" pitchFamily="49" charset="0"/>
                <a:cs typeface="Courier New" panose="02070309020205020404" pitchFamily="49" charset="0"/>
              </a:rPr>
              <a:t>mult=[</a:t>
            </a:r>
            <a:r>
              <a:rPr lang="en-US" sz="1400" b="1" dirty="0" err="1">
                <a:latin typeface="Courier New" panose="02070309020205020404" pitchFamily="49" charset="0"/>
                <a:cs typeface="Courier New" panose="02070309020205020404" pitchFamily="49" charset="0"/>
              </a:rPr>
              <a:t>dblFile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MyFileOfDoubles.dbl</a:t>
            </a:r>
            <a:r>
              <a:rPr lang="en-US" sz="1400" b="1" dirty="0">
                <a:latin typeface="Courier New" panose="02070309020205020404" pitchFamily="49" charset="0"/>
                <a:cs typeface="Courier New" panose="02070309020205020404" pitchFamily="49"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Entering the data from a packed binary file of singles:</a:t>
            </a:r>
          </a:p>
          <a:p>
            <a:pPr marL="914400" lvl="0" algn="just">
              <a:spcAft>
                <a:spcPts val="600"/>
              </a:spcAft>
            </a:pPr>
            <a:r>
              <a:rPr lang="en-US" sz="1400" b="1" dirty="0">
                <a:latin typeface="Courier New" panose="02070309020205020404" pitchFamily="49" charset="0"/>
                <a:cs typeface="Courier New" panose="02070309020205020404" pitchFamily="49" charset="0"/>
              </a:rPr>
              <a:t>mult=[</a:t>
            </a:r>
            <a:r>
              <a:rPr lang="en-US" sz="1400" b="1" dirty="0" err="1">
                <a:latin typeface="Courier New" panose="02070309020205020404" pitchFamily="49" charset="0"/>
                <a:cs typeface="Courier New" panose="02070309020205020404" pitchFamily="49" charset="0"/>
              </a:rPr>
              <a:t>sngFile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MyFileOfDoubles.sng</a:t>
            </a:r>
            <a:r>
              <a:rPr lang="en-US" sz="14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133885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Array properties [and quote pairs]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4047262"/>
          </a:xfrm>
          <a:prstGeom prst="rect">
            <a:avLst/>
          </a:prstGeom>
          <a:noFill/>
        </p:spPr>
        <p:txBody>
          <a:bodyPr wrap="square" rtlCol="0">
            <a:spAutoFit/>
          </a:bodyPr>
          <a:lstStyle/>
          <a:p>
            <a:pPr lvl="0" algn="just">
              <a:spcAft>
                <a:spcPts val="600"/>
              </a:spcAft>
            </a:pPr>
            <a:r>
              <a:rPr lang="en-US" sz="1800" b="1" dirty="0">
                <a:latin typeface="Times New Roman" panose="02020603050405020304" pitchFamily="18" charset="0"/>
                <a:cs typeface="Times New Roman" panose="02020603050405020304" pitchFamily="18" charset="0"/>
              </a:rPr>
              <a:t>Enhanced Syntax:</a:t>
            </a:r>
          </a:p>
          <a:p>
            <a:pPr lvl="0" algn="just">
              <a:spcAft>
                <a:spcPts val="600"/>
              </a:spcAft>
            </a:pPr>
            <a:r>
              <a:rPr lang="en-US" sz="1800" dirty="0">
                <a:latin typeface="Times New Roman" panose="02020603050405020304" pitchFamily="18" charset="0"/>
                <a:cs typeface="Times New Roman" panose="02020603050405020304" pitchFamily="18" charset="0"/>
              </a:rPr>
              <a:t>The 'File=...' capability for text files has been enhanced to allow you to extract a column of data from a multi‐column CSV file (like you might get from an Excel spreadsheet or the </a:t>
            </a:r>
            <a:r>
              <a:rPr lang="en-US" sz="1800" dirty="0" err="1">
                <a:latin typeface="Times New Roman" panose="02020603050405020304" pitchFamily="18" charset="0"/>
                <a:cs typeface="Times New Roman" panose="02020603050405020304" pitchFamily="18" charset="0"/>
              </a:rPr>
              <a:t>OpenDSS</a:t>
            </a:r>
            <a:r>
              <a:rPr lang="en-US" sz="1800" dirty="0">
                <a:latin typeface="Times New Roman" panose="02020603050405020304" pitchFamily="18" charset="0"/>
                <a:cs typeface="Times New Roman" panose="02020603050405020304" pitchFamily="18" charset="0"/>
              </a:rPr>
              <a:t> Export command). The complete syntax is: Entering the numeric values directly</a:t>
            </a:r>
          </a:p>
          <a:p>
            <a:pPr marL="914400" lvl="0" algn="just">
              <a:spcAft>
                <a:spcPts val="600"/>
              </a:spcAft>
            </a:pPr>
            <a:r>
              <a:rPr lang="en-US" sz="1400" b="1" dirty="0">
                <a:latin typeface="Courier New" panose="02070309020205020404" pitchFamily="49" charset="0"/>
                <a:cs typeface="Courier New" panose="02070309020205020404" pitchFamily="49" charset="0"/>
              </a:rPr>
              <a:t>mult=[File=myMultiColumnFile.CSV, Column=n, Header=Yes/No]</a:t>
            </a:r>
          </a:p>
          <a:p>
            <a:pPr lvl="0" algn="just">
              <a:spcAft>
                <a:spcPts val="600"/>
              </a:spcAft>
            </a:pPr>
            <a:r>
              <a:rPr lang="en-US" sz="1800" dirty="0">
                <a:latin typeface="Times New Roman" panose="02020603050405020304" pitchFamily="18" charset="0"/>
                <a:cs typeface="Times New Roman" panose="02020603050405020304" pitchFamily="18" charset="0"/>
              </a:rPr>
              <a:t>Enter n for the column number you want. The default is always set to 1 for each array.</a:t>
            </a:r>
          </a:p>
          <a:p>
            <a:pPr lvl="0" algn="just">
              <a:spcAft>
                <a:spcPts val="600"/>
              </a:spcAft>
            </a:pPr>
            <a:r>
              <a:rPr lang="en-US" sz="1800" dirty="0">
                <a:latin typeface="Times New Roman" panose="02020603050405020304" pitchFamily="18" charset="0"/>
                <a:cs typeface="Times New Roman" panose="02020603050405020304" pitchFamily="18" charset="0"/>
              </a:rPr>
              <a:t>Specifying Header=Yes causes the first record in the CSV file to be skipped. This allows for a single line of non‐numeric data in the first line, as is common in </a:t>
            </a:r>
            <a:r>
              <a:rPr lang="en-US" sz="1800" dirty="0" err="1">
                <a:latin typeface="Times New Roman" panose="02020603050405020304" pitchFamily="18" charset="0"/>
                <a:cs typeface="Times New Roman" panose="02020603050405020304" pitchFamily="18" charset="0"/>
              </a:rPr>
              <a:t>OpenDSS</a:t>
            </a:r>
            <a:r>
              <a:rPr lang="en-US" sz="1800" dirty="0">
                <a:latin typeface="Times New Roman" panose="02020603050405020304" pitchFamily="18" charset="0"/>
                <a:cs typeface="Times New Roman" panose="02020603050405020304" pitchFamily="18" charset="0"/>
              </a:rPr>
              <a:t> Export files. Default is “Header=No”.</a:t>
            </a:r>
          </a:p>
          <a:p>
            <a:pPr lvl="0" algn="just">
              <a:spcAft>
                <a:spcPts val="600"/>
              </a:spcAft>
            </a:pPr>
            <a:r>
              <a:rPr lang="en-US" sz="1800" dirty="0">
                <a:latin typeface="Times New Roman" panose="02020603050405020304" pitchFamily="18" charset="0"/>
                <a:cs typeface="Times New Roman" panose="02020603050405020304" pitchFamily="18" charset="0"/>
              </a:rPr>
              <a:t>Example</a:t>
            </a:r>
          </a:p>
          <a:p>
            <a:pPr marL="914400" algn="just">
              <a:spcAft>
                <a:spcPts val="600"/>
              </a:spcAft>
            </a:pPr>
            <a:r>
              <a:rPr lang="en-US" sz="1400" b="1" dirty="0">
                <a:latin typeface="Courier New" panose="02070309020205020404" pitchFamily="49" charset="0"/>
                <a:cs typeface="Courier New" panose="02070309020205020404" pitchFamily="49" charset="0"/>
              </a:rPr>
              <a:t>New Loadshape.Ramp2 </a:t>
            </a:r>
            <a:r>
              <a:rPr lang="en-US" sz="1400" b="1" dirty="0" err="1">
                <a:latin typeface="Courier New" panose="02070309020205020404" pitchFamily="49" charset="0"/>
                <a:cs typeface="Courier New" panose="02070309020205020404" pitchFamily="49" charset="0"/>
              </a:rPr>
              <a:t>npts</a:t>
            </a:r>
            <a:r>
              <a:rPr lang="en-US" sz="1400" b="1" dirty="0">
                <a:latin typeface="Courier New" panose="02070309020205020404" pitchFamily="49" charset="0"/>
                <a:cs typeface="Courier New" panose="02070309020205020404" pitchFamily="49" charset="0"/>
              </a:rPr>
              <a:t>=4000 </a:t>
            </a:r>
            <a:r>
              <a:rPr lang="en-US" sz="1400" b="1" dirty="0" err="1">
                <a:latin typeface="Courier New" panose="02070309020205020404" pitchFamily="49" charset="0"/>
                <a:cs typeface="Courier New" panose="02070309020205020404" pitchFamily="49" charset="0"/>
              </a:rPr>
              <a:t>sInterval</a:t>
            </a:r>
            <a:r>
              <a:rPr lang="en-US" sz="1400" b="1" dirty="0">
                <a:latin typeface="Courier New" panose="02070309020205020404" pitchFamily="49" charset="0"/>
                <a:cs typeface="Courier New" panose="02070309020205020404" pitchFamily="49" charset="0"/>
              </a:rPr>
              <a:t>=1</a:t>
            </a:r>
          </a:p>
          <a:p>
            <a:pPr marL="914400" algn="just">
              <a:spcAft>
                <a:spcPts val="600"/>
              </a:spcAft>
            </a:pPr>
            <a:r>
              <a:rPr lang="en-US" sz="1400" b="1" dirty="0">
                <a:latin typeface="Courier New" panose="02070309020205020404" pitchFamily="49" charset="0"/>
                <a:cs typeface="Courier New" panose="02070309020205020404" pitchFamily="49" charset="0"/>
              </a:rPr>
              <a:t>~ mult= (file=MultiChannelTest.csv, column=3, header=yes)</a:t>
            </a:r>
          </a:p>
        </p:txBody>
      </p:sp>
    </p:spTree>
    <p:extLst>
      <p:ext uri="{BB962C8B-B14F-4D97-AF65-F5344CB8AC3E}">
        <p14:creationId xmlns:p14="http://schemas.microsoft.com/office/powerpoint/2010/main" val="3403798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Array properties [and quote pairs]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1923604"/>
          </a:xfrm>
          <a:prstGeom prst="rect">
            <a:avLst/>
          </a:prstGeom>
          <a:noFill/>
        </p:spPr>
        <p:txBody>
          <a:bodyPr wrap="square" rtlCol="0">
            <a:spAutoFit/>
          </a:bodyPr>
          <a:lstStyle/>
          <a:p>
            <a:pPr lvl="0" algn="just">
              <a:spcAft>
                <a:spcPts val="600"/>
              </a:spcAft>
            </a:pPr>
            <a:r>
              <a:rPr lang="en-US" sz="1800" b="1" dirty="0">
                <a:latin typeface="Times New Roman" panose="02020603050405020304" pitchFamily="18" charset="0"/>
                <a:cs typeface="Times New Roman" panose="02020603050405020304" pitchFamily="18" charset="0"/>
              </a:rPr>
              <a:t>Special Reserved File Name:</a:t>
            </a:r>
          </a:p>
          <a:p>
            <a:pPr lvl="0" algn="just">
              <a:spcAft>
                <a:spcPts val="600"/>
              </a:spcAft>
            </a:pPr>
            <a:r>
              <a:rPr lang="en-US" sz="1800" dirty="0">
                <a:latin typeface="Times New Roman" panose="02020603050405020304" pitchFamily="18" charset="0"/>
                <a:cs typeface="Times New Roman" panose="02020603050405020304" pitchFamily="18" charset="0"/>
              </a:rPr>
              <a:t>The name </a:t>
            </a:r>
            <a:r>
              <a:rPr lang="en-US" sz="1800" b="1" dirty="0">
                <a:latin typeface="Courier New" panose="02070309020205020404" pitchFamily="49" charset="0"/>
                <a:cs typeface="Courier New" panose="02070309020205020404" pitchFamily="49" charset="0"/>
              </a:rPr>
              <a:t>%result% </a:t>
            </a:r>
            <a:r>
              <a:rPr lang="en-US" sz="1800" dirty="0">
                <a:latin typeface="Times New Roman" panose="02020603050405020304" pitchFamily="18" charset="0"/>
                <a:cs typeface="Times New Roman" panose="02020603050405020304" pitchFamily="18" charset="0"/>
              </a:rPr>
              <a:t>is now used to designate the last result file. For example, if you want to export a file (such as a monitor file) and then immediately read in column 5 to do something with, you could do it with the following syntax:</a:t>
            </a:r>
          </a:p>
          <a:p>
            <a:pPr marL="914400" lvl="0" algn="just">
              <a:spcAft>
                <a:spcPts val="600"/>
              </a:spcAft>
            </a:pPr>
            <a:r>
              <a:rPr lang="en-US" sz="1400" b="1" dirty="0">
                <a:latin typeface="Courier New" panose="02070309020205020404" pitchFamily="49" charset="0"/>
                <a:cs typeface="Courier New" panose="02070309020205020404" pitchFamily="49" charset="0"/>
              </a:rPr>
              <a:t>mult=[File=%result%, Column=5, Header=Yes]</a:t>
            </a:r>
          </a:p>
          <a:p>
            <a:pPr lvl="0" algn="just">
              <a:spcAft>
                <a:spcPts val="600"/>
              </a:spcAft>
            </a:pPr>
            <a:r>
              <a:rPr lang="en-US" sz="1800" dirty="0">
                <a:latin typeface="Times New Roman" panose="02020603050405020304" pitchFamily="18" charset="0"/>
                <a:cs typeface="Times New Roman" panose="02020603050405020304" pitchFamily="18" charset="0"/>
              </a:rPr>
              <a:t>This must be executed before another command is issued that writes a result file.</a:t>
            </a:r>
            <a:endParaRPr lang="en-US" sz="1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96572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Matrix properties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2077492"/>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Matrix parameters are entered by extending the Array syntax: Simply place a vertical bar (|) character between rows, for example:</a:t>
            </a:r>
          </a:p>
          <a:p>
            <a:pPr marL="914400" lvl="0" algn="just">
              <a:spcAft>
                <a:spcPts val="600"/>
              </a:spcAft>
            </a:pPr>
            <a:r>
              <a:rPr lang="fr-FR" sz="1400" b="1" dirty="0" err="1">
                <a:latin typeface="Courier New" panose="02070309020205020404" pitchFamily="49" charset="0"/>
                <a:cs typeface="Courier New" panose="02070309020205020404" pitchFamily="49" charset="0"/>
              </a:rPr>
              <a:t>Xmatrix</a:t>
            </a:r>
            <a:r>
              <a:rPr lang="fr-FR" sz="1400" b="1" dirty="0">
                <a:latin typeface="Courier New" panose="02070309020205020404" pitchFamily="49" charset="0"/>
                <a:cs typeface="Courier New" panose="02070309020205020404" pitchFamily="49" charset="0"/>
              </a:rPr>
              <a:t>=[1.2 .3 .3 | .3 1.2 3 | .3 .3 1.2] ! (3x3 matrix)</a:t>
            </a:r>
            <a:endParaRPr lang="en-US" sz="1400" b="1"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Symmetrical matrices like this example may also be entered in lower triangle form to be more compact.</a:t>
            </a:r>
          </a:p>
          <a:p>
            <a:pPr marL="914400" lvl="0" algn="just">
              <a:spcAft>
                <a:spcPts val="600"/>
              </a:spcAft>
            </a:pPr>
            <a:r>
              <a:rPr lang="fr-FR" sz="1400" b="1" dirty="0" err="1">
                <a:latin typeface="Courier New" panose="02070309020205020404" pitchFamily="49" charset="0"/>
                <a:cs typeface="Courier New" panose="02070309020205020404" pitchFamily="49" charset="0"/>
              </a:rPr>
              <a:t>Xmatrix</a:t>
            </a:r>
            <a:r>
              <a:rPr lang="fr-FR" sz="1400" b="1" dirty="0">
                <a:latin typeface="Courier New" panose="02070309020205020404" pitchFamily="49" charset="0"/>
                <a:cs typeface="Courier New" panose="02070309020205020404" pitchFamily="49" charset="0"/>
              </a:rPr>
              <a:t>=[ 1.2 | .3 1.2 | .3 .3 1.2 ] ! (3x3 matrix </a:t>
            </a:r>
            <a:r>
              <a:rPr lang="fr-FR" sz="1400" b="1" dirty="0" err="1">
                <a:latin typeface="Courier New" panose="02070309020205020404" pitchFamily="49" charset="0"/>
                <a:cs typeface="Courier New" panose="02070309020205020404" pitchFamily="49" charset="0"/>
              </a:rPr>
              <a:t>lower</a:t>
            </a:r>
            <a:r>
              <a:rPr lang="fr-FR" sz="1400" b="1" dirty="0">
                <a:latin typeface="Courier New" panose="02070309020205020404" pitchFamily="49" charset="0"/>
                <a:cs typeface="Courier New" panose="02070309020205020404" pitchFamily="49" charset="0"/>
              </a:rPr>
              <a:t> triangle)</a:t>
            </a:r>
          </a:p>
        </p:txBody>
      </p:sp>
    </p:spTree>
    <p:extLst>
      <p:ext uri="{BB962C8B-B14F-4D97-AF65-F5344CB8AC3E}">
        <p14:creationId xmlns:p14="http://schemas.microsoft.com/office/powerpoint/2010/main" val="2451978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String length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16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4124206"/>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The DSS Command strings may be as long as can be reasonably passed through the COM interface. This is very long. They must generally NOT be split into separate “lines” since there is no concept of a line of text in the standard DSS COM interface; only separate commands. However, New and Edit commands can be continued on a subsequent text line with the More or ~ command.</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In general, string values in DSS scripts can be as long as desired. There are, of course, limitations to what can be reasonably deciphered when printed on reports. Also, the DSS “hashes” bus names, device names and any other strings that are expected to result in long lists for large circuits. This is done for fast searching. There have been various hashing algorithms implemented and it is difficult to keep the documentation up with the present release. Some algorithms would hash only the first 8 characters. This does not mean that comparisons are only 8 characters; comparisons are done on full string lengths. slow performance if there are thousands of names in the list.</a:t>
            </a:r>
            <a:endParaRPr lang="fr-FR" sz="1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7539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String length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17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2108269"/>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Abbreviations are allowed by default in DSS commands and element Property names. However, if the circuit is very large, script processing will actually proceed more efficiently if the names of commands and properties are spelled out completely. It won’t matter on small circuits. The reason is that the hash lists are much shorter than the linear lists. If the DSS does not find the abbreviated name in a hash list, it will then search the whole list from top to bottom. This can slow performance if there are thousands of names in the list.</a:t>
            </a:r>
            <a:endParaRPr lang="fr-FR" sz="1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89812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Default values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3293209"/>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When a New command results in the instantiation of a DSS element, the element is instantiated with reasonable values. Only those properties that need to be changed to correctly define the object need be included in the command string. Commonly, only the bus connections and a few key properties need be defined. Also, a new element need not be defined in one command line. It may be edited as many times as desired with subsequent commands (see Edit, More and ~ commands).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When an element is created or selected by a command, it becomes the </a:t>
            </a:r>
            <a:r>
              <a:rPr lang="en-US" sz="1800" i="1" dirty="0">
                <a:latin typeface="Times New Roman" panose="02020603050405020304" pitchFamily="18" charset="0"/>
                <a:cs typeface="Times New Roman" panose="02020603050405020304" pitchFamily="18" charset="0"/>
              </a:rPr>
              <a:t>Active</a:t>
            </a:r>
            <a:r>
              <a:rPr lang="en-US" sz="1800" dirty="0">
                <a:latin typeface="Times New Roman" panose="02020603050405020304" pitchFamily="18" charset="0"/>
                <a:cs typeface="Times New Roman" panose="02020603050405020304" pitchFamily="18" charset="0"/>
              </a:rPr>
              <a:t> element. Thereafter, property edit commands are passed directly to the active element until another element is defined by the New command or selected by some other command. In that respect, the command language mirrors the basic COM interface.</a:t>
            </a:r>
            <a:endParaRPr lang="fr-FR" sz="1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85461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Default values</a:t>
            </a:r>
          </a:p>
        </p:txBody>
      </p:sp>
      <p:sp>
        <p:nvSpPr>
          <p:cNvPr id="4" name="Slide Number Placeholder 3"/>
          <p:cNvSpPr>
            <a:spLocks noGrp="1"/>
          </p:cNvSpPr>
          <p:nvPr>
            <p:ph type="sldNum" sz="quarter" idx="4"/>
          </p:nvPr>
        </p:nvSpPr>
        <p:spPr/>
        <p:txBody>
          <a:bodyPr/>
          <a:lstStyle/>
          <a:p>
            <a:fld id="{179A9A4E-4C82-4D44-9372-C31BB3818094}" type="slidenum">
              <a:rPr lang="en-US" smtClean="0"/>
              <a:pPr/>
              <a:t>19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3370153"/>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All changes are persistent. That is, a parameter changed with one command remains as it was defined until changed by a subsequent command. This might be a source of misunderstanding with novices using the program who might expect values to reset to a base case as they do in some other programs. When this is a concern, issue a “clear” command and redefine the circuit from scratch.</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Changes made “on the fly” are NOT saved back to the original script files. If you wish to capture the present state of the circuit for future analysis, execute the Save Circuit command, which saves the present circuit to a separate folder. It will not overwrite an existing folder. Some manual fixup may be required to get the saved circuit to compile properly.</a:t>
            </a:r>
            <a:endParaRPr lang="fr-FR" sz="1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3856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89252-64D9-3EA5-5F4C-C1368B0117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D71B54-6FEC-EED3-C431-57D213677E1D}"/>
              </a:ext>
            </a:extLst>
          </p:cNvPr>
          <p:cNvSpPr>
            <a:spLocks noGrp="1"/>
          </p:cNvSpPr>
          <p:nvPr>
            <p:ph type="title"/>
          </p:nvPr>
        </p:nvSpPr>
        <p:spPr/>
        <p:txBody>
          <a:bodyPr/>
          <a:lstStyle/>
          <a:p>
            <a:r>
              <a:rPr lang="en-US" sz="4000" dirty="0">
                <a:latin typeface="Times New Roman" panose="02020603050405020304" pitchFamily="18" charset="0"/>
                <a:cs typeface="Times New Roman" panose="02020603050405020304" pitchFamily="18" charset="0"/>
              </a:rPr>
              <a:t>Contents</a:t>
            </a:r>
          </a:p>
        </p:txBody>
      </p:sp>
      <p:sp>
        <p:nvSpPr>
          <p:cNvPr id="4" name="Slide Number Placeholder 3">
            <a:extLst>
              <a:ext uri="{FF2B5EF4-FFF2-40B4-BE49-F238E27FC236}">
                <a16:creationId xmlns:a16="http://schemas.microsoft.com/office/drawing/2014/main" id="{6D451349-906F-6772-0E3B-DBD9640A53E6}"/>
              </a:ext>
            </a:extLst>
          </p:cNvPr>
          <p:cNvSpPr>
            <a:spLocks noGrp="1"/>
          </p:cNvSpPr>
          <p:nvPr>
            <p:ph type="sldNum" sz="quarter" idx="4"/>
          </p:nvPr>
        </p:nvSpPr>
        <p:spPr/>
        <p:txBody>
          <a:bodyPr/>
          <a:lstStyle/>
          <a:p>
            <a:fld id="{179A9A4E-4C82-4D44-9372-C31BB3818094}" type="slidenum">
              <a:rPr lang="en-US" smtClean="0"/>
              <a:pPr/>
              <a:t>2</a:t>
            </a:fld>
            <a:endParaRPr lang="en-US" dirty="0"/>
          </a:p>
        </p:txBody>
      </p:sp>
      <p:sp>
        <p:nvSpPr>
          <p:cNvPr id="5" name="Text Placeholder 4">
            <a:extLst>
              <a:ext uri="{FF2B5EF4-FFF2-40B4-BE49-F238E27FC236}">
                <a16:creationId xmlns:a16="http://schemas.microsoft.com/office/drawing/2014/main" id="{668AA5C8-BDD2-7D10-670E-774344FDE5E2}"/>
              </a:ext>
            </a:extLst>
          </p:cNvPr>
          <p:cNvSpPr>
            <a:spLocks noGrp="1"/>
          </p:cNvSpPr>
          <p:nvPr>
            <p:ph type="body" sz="quarter" idx="10"/>
          </p:nvPr>
        </p:nvSpPr>
        <p:spPr/>
        <p:txBody>
          <a:bodyPr/>
          <a:lstStyle/>
          <a:p>
            <a:r>
              <a:rPr lang="en-US" dirty="0" err="1"/>
              <a:t>ECpE</a:t>
            </a:r>
            <a:r>
              <a:rPr lang="en-US" dirty="0"/>
              <a:t> Department</a:t>
            </a:r>
          </a:p>
          <a:p>
            <a:endParaRPr lang="en-US" dirty="0"/>
          </a:p>
        </p:txBody>
      </p:sp>
      <p:sp>
        <p:nvSpPr>
          <p:cNvPr id="8" name="Content Placeholder 2">
            <a:extLst>
              <a:ext uri="{FF2B5EF4-FFF2-40B4-BE49-F238E27FC236}">
                <a16:creationId xmlns:a16="http://schemas.microsoft.com/office/drawing/2014/main" id="{F399AF98-CE89-542B-3F18-53871ED3195C}"/>
              </a:ext>
            </a:extLst>
          </p:cNvPr>
          <p:cNvSpPr>
            <a:spLocks noGrp="1"/>
          </p:cNvSpPr>
          <p:nvPr>
            <p:ph idx="1"/>
          </p:nvPr>
        </p:nvSpPr>
        <p:spPr>
          <a:xfrm>
            <a:off x="762000" y="1447800"/>
            <a:ext cx="7239000" cy="3774599"/>
          </a:xfrm>
        </p:spPr>
        <p:txBody>
          <a:bodyPr>
            <a:normAutofit/>
          </a:bodyPr>
          <a:lstStyle/>
          <a:p>
            <a:pPr>
              <a:lnSpc>
                <a:spcPct val="200000"/>
              </a:lnSpc>
              <a:buFont typeface="Wingdings" panose="05000000000000000000" pitchFamily="2" charset="2"/>
              <a:buChar char="q"/>
            </a:pPr>
            <a:r>
              <a:rPr lang="en-US" sz="2100" dirty="0">
                <a:solidFill>
                  <a:srgbClr val="C00000"/>
                </a:solidFill>
                <a:latin typeface="Times New Roman" panose="02020603050405020304" pitchFamily="18" charset="0"/>
                <a:cs typeface="Times New Roman" panose="02020603050405020304" pitchFamily="18" charset="0"/>
              </a:rPr>
              <a:t>DSS command language syntax</a:t>
            </a:r>
          </a:p>
          <a:p>
            <a:pPr>
              <a:lnSpc>
                <a:spcPct val="200000"/>
              </a:lnSpc>
              <a:buClrTx/>
              <a:buFont typeface="Wingdings" panose="05000000000000000000" pitchFamily="2" charset="2"/>
              <a:buChar char="q"/>
            </a:pPr>
            <a:r>
              <a:rPr lang="en-US" sz="2100" dirty="0">
                <a:solidFill>
                  <a:schemeClr val="tx1"/>
                </a:solidFill>
                <a:latin typeface="Times New Roman" panose="02020603050405020304" pitchFamily="18" charset="0"/>
                <a:cs typeface="Times New Roman" panose="02020603050405020304" pitchFamily="18" charset="0"/>
              </a:rPr>
              <a:t>DSS command reference</a:t>
            </a:r>
          </a:p>
          <a:p>
            <a:pPr>
              <a:lnSpc>
                <a:spcPct val="200000"/>
              </a:lnSpc>
              <a:buClrTx/>
              <a:buFont typeface="Wingdings" panose="05000000000000000000" pitchFamily="2" charset="2"/>
              <a:buChar char="q"/>
            </a:pPr>
            <a:endParaRPr lang="en-US" sz="21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36969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In-line math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20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591538"/>
            <a:ext cx="8077200" cy="4555093"/>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The DSS scripting language uses a form of Reverse Polish Notation (RPN) to accommodate in‐line math. This feature may be used to pre‐process input data before simulation. The parser will evaluate RPN expressions automatically if you enclose the expression in any of the quoted formats (quotation marks or any of the matched parentheses, brackets, etc.).</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marL="285750" lvl="0" indent="-285750" algn="just">
              <a:spcAft>
                <a:spcPts val="600"/>
              </a:spcAft>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RPN Expressions</a:t>
            </a:r>
          </a:p>
          <a:p>
            <a:pPr lvl="0" algn="just">
              <a:spcAft>
                <a:spcPts val="600"/>
              </a:spcAft>
            </a:pPr>
            <a:r>
              <a:rPr lang="en-US" sz="1800" dirty="0">
                <a:latin typeface="Times New Roman" panose="02020603050405020304" pitchFamily="18" charset="0"/>
                <a:cs typeface="Times New Roman" panose="02020603050405020304" pitchFamily="18" charset="0"/>
              </a:rPr>
              <a:t>Basically, you enter the same keystrokes as you would with an RPN calculator (such as an HP 48). One difference is that you separate numbers, operators, and functions by a space or comma. The RPN calculator in </a:t>
            </a:r>
            <a:r>
              <a:rPr lang="en-US" sz="1800" dirty="0" err="1">
                <a:latin typeface="Times New Roman" panose="02020603050405020304" pitchFamily="18" charset="0"/>
                <a:cs typeface="Times New Roman" panose="02020603050405020304" pitchFamily="18" charset="0"/>
              </a:rPr>
              <a:t>OpenDSS</a:t>
            </a:r>
            <a:r>
              <a:rPr lang="en-US" sz="1800" dirty="0">
                <a:latin typeface="Times New Roman" panose="02020603050405020304" pitchFamily="18" charset="0"/>
                <a:cs typeface="Times New Roman" panose="02020603050405020304" pitchFamily="18" charset="0"/>
              </a:rPr>
              <a:t> has a "stack" of 10 registers just like some calculators. In the function descriptions that follow, the first stack register is referred to as "X" and the </a:t>
            </a:r>
            <a:r>
              <a:rPr lang="en-US" sz="1800" dirty="0" err="1">
                <a:latin typeface="Times New Roman" panose="02020603050405020304" pitchFamily="18" charset="0"/>
                <a:cs typeface="Times New Roman" panose="02020603050405020304" pitchFamily="18" charset="0"/>
              </a:rPr>
              <a:t>nex</a:t>
            </a:r>
            <a:r>
              <a:rPr lang="en-US" sz="1800" dirty="0">
                <a:latin typeface="Times New Roman" panose="02020603050405020304" pitchFamily="18" charset="0"/>
                <a:cs typeface="Times New Roman" panose="02020603050405020304" pitchFamily="18" charset="0"/>
              </a:rPr>
              <a:t> higher as "Y" as on the HP calculator. When a new number is entered, the existing registers are rolled up and the new number is inserted into the X register.</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31051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In-line math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21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143000"/>
            <a:ext cx="8077200" cy="5078313"/>
          </a:xfrm>
          <a:prstGeom prst="rect">
            <a:avLst/>
          </a:prstGeom>
          <a:noFill/>
        </p:spPr>
        <p:txBody>
          <a:bodyPr wrap="square" rtlCol="0">
            <a:spAutoFit/>
          </a:bodyPr>
          <a:lstStyle/>
          <a:p>
            <a:pPr marL="285750" lvl="0" indent="-285750" algn="just">
              <a:spcAft>
                <a:spcPts val="600"/>
              </a:spcAft>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RPN Expressions</a:t>
            </a:r>
          </a:p>
          <a:p>
            <a:pPr lvl="0" algn="just">
              <a:spcAft>
                <a:spcPts val="600"/>
              </a:spcAft>
            </a:pPr>
            <a:r>
              <a:rPr lang="en-US" sz="1800" b="1"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These functions operate on the first two registers, X and Y:</a:t>
            </a:r>
          </a:p>
          <a:p>
            <a:pPr marL="914400" lvl="0" algn="just">
              <a:spcAft>
                <a:spcPts val="600"/>
              </a:spcAft>
            </a:pPr>
            <a:r>
              <a:rPr lang="en-US" sz="1200" b="1" dirty="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Add the last two operands (X and Y registers; result in X; X = X + Y )</a:t>
            </a:r>
          </a:p>
          <a:p>
            <a:pPr marL="914400" lvl="0" algn="just">
              <a:spcAft>
                <a:spcPts val="600"/>
              </a:spcAft>
            </a:pPr>
            <a:r>
              <a:rPr lang="en-US" sz="1200" b="1" dirty="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X = Y ‐ X</a:t>
            </a:r>
          </a:p>
          <a:p>
            <a:pPr marL="914400" lvl="0" algn="just">
              <a:spcAft>
                <a:spcPts val="600"/>
              </a:spcAft>
            </a:pPr>
            <a:r>
              <a:rPr lang="en-US" sz="1200" b="1" dirty="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X = X * Y</a:t>
            </a:r>
          </a:p>
          <a:p>
            <a:pPr marL="914400" lvl="0" algn="just">
              <a:spcAft>
                <a:spcPts val="600"/>
              </a:spcAft>
            </a:pPr>
            <a:r>
              <a:rPr lang="en-US" sz="1200" b="1" dirty="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X = Y / X</a:t>
            </a:r>
          </a:p>
          <a:p>
            <a:pPr marL="914400" lvl="0" algn="just">
              <a:spcAft>
                <a:spcPts val="600"/>
              </a:spcAft>
            </a:pPr>
            <a:r>
              <a:rPr lang="en-US" sz="1200" b="1" dirty="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(exponentiation) X = Y to the X power</a:t>
            </a:r>
          </a:p>
          <a:p>
            <a:pPr lvl="0" algn="just">
              <a:spcAft>
                <a:spcPts val="600"/>
              </a:spcAft>
            </a:pPr>
            <a:r>
              <a:rPr lang="en-US" sz="1800" dirty="0">
                <a:latin typeface="Times New Roman" panose="02020603050405020304" pitchFamily="18" charset="0"/>
                <a:cs typeface="Times New Roman" panose="02020603050405020304" pitchFamily="18" charset="0"/>
              </a:rPr>
              <a:t>These unitary functions operate on the X register and leave the result in X.</a:t>
            </a:r>
          </a:p>
          <a:p>
            <a:pPr marL="914400" lvl="0" algn="just">
              <a:spcAft>
                <a:spcPts val="600"/>
              </a:spcAft>
            </a:pPr>
            <a:r>
              <a:rPr lang="en-US" sz="1400" b="1" dirty="0">
                <a:latin typeface="Courier New" panose="02070309020205020404" pitchFamily="49" charset="0"/>
                <a:cs typeface="Courier New" panose="02070309020205020404" pitchFamily="49" charset="0"/>
              </a:rPr>
              <a:t>sqr</a:t>
            </a:r>
            <a:r>
              <a:rPr lang="en-US" sz="1400" dirty="0">
                <a:latin typeface="Courier New" panose="02070309020205020404" pitchFamily="49" charset="0"/>
                <a:cs typeface="Courier New" panose="02070309020205020404" pitchFamily="49" charset="0"/>
              </a:rPr>
              <a:t> X=X*X</a:t>
            </a:r>
          </a:p>
          <a:p>
            <a:pPr marL="914400" lvl="0" algn="just">
              <a:spcAft>
                <a:spcPts val="600"/>
              </a:spcAft>
            </a:pPr>
            <a:r>
              <a:rPr lang="en-US" sz="1400" b="1" dirty="0" err="1">
                <a:latin typeface="Courier New" panose="02070309020205020404" pitchFamily="49" charset="0"/>
                <a:cs typeface="Courier New" panose="02070309020205020404" pitchFamily="49" charset="0"/>
              </a:rPr>
              <a:t>sqrt</a:t>
            </a:r>
            <a:r>
              <a:rPr lang="en-US" sz="1400" dirty="0">
                <a:latin typeface="Courier New" panose="02070309020205020404" pitchFamily="49" charset="0"/>
                <a:cs typeface="Courier New" panose="02070309020205020404" pitchFamily="49" charset="0"/>
              </a:rPr>
              <a:t> take the square root of X</a:t>
            </a:r>
          </a:p>
          <a:p>
            <a:pPr marL="914400" lvl="0" algn="just">
              <a:spcAft>
                <a:spcPts val="600"/>
              </a:spcAft>
            </a:pPr>
            <a:r>
              <a:rPr lang="en-US" sz="1400" b="1" dirty="0" err="1">
                <a:latin typeface="Courier New" panose="02070309020205020404" pitchFamily="49" charset="0"/>
                <a:cs typeface="Courier New" panose="02070309020205020404" pitchFamily="49" charset="0"/>
              </a:rPr>
              <a:t>inv</a:t>
            </a:r>
            <a:r>
              <a:rPr lang="en-US" sz="1400" dirty="0">
                <a:latin typeface="Courier New" panose="02070309020205020404" pitchFamily="49" charset="0"/>
                <a:cs typeface="Courier New" panose="02070309020205020404" pitchFamily="49" charset="0"/>
              </a:rPr>
              <a:t> (inverse of X = 1/X)</a:t>
            </a:r>
          </a:p>
          <a:p>
            <a:pPr marL="914400" lvl="0" algn="just">
              <a:spcAft>
                <a:spcPts val="600"/>
              </a:spcAft>
            </a:pPr>
            <a:r>
              <a:rPr lang="en-US" sz="1400" b="1" dirty="0">
                <a:latin typeface="Courier New" panose="02070309020205020404" pitchFamily="49" charset="0"/>
                <a:cs typeface="Courier New" panose="02070309020205020404" pitchFamily="49" charset="0"/>
              </a:rPr>
              <a:t>ln</a:t>
            </a:r>
            <a:r>
              <a:rPr lang="en-US" sz="1400" dirty="0">
                <a:latin typeface="Courier New" panose="02070309020205020404" pitchFamily="49" charset="0"/>
                <a:cs typeface="Courier New" panose="02070309020205020404" pitchFamily="49" charset="0"/>
              </a:rPr>
              <a:t> (natural log of X)</a:t>
            </a:r>
          </a:p>
          <a:p>
            <a:pPr marL="914400" lvl="0" algn="just">
              <a:spcAft>
                <a:spcPts val="600"/>
              </a:spcAft>
            </a:pPr>
            <a:r>
              <a:rPr lang="en-US" sz="1400" b="1" dirty="0" err="1">
                <a:latin typeface="Courier New" panose="02070309020205020404" pitchFamily="49" charset="0"/>
                <a:cs typeface="Courier New" panose="02070309020205020404" pitchFamily="49" charset="0"/>
              </a:rPr>
              <a:t>exp</a:t>
            </a:r>
            <a:r>
              <a:rPr lang="en-US" sz="1400" dirty="0">
                <a:latin typeface="Courier New" panose="02070309020205020404" pitchFamily="49" charset="0"/>
                <a:cs typeface="Courier New" panose="02070309020205020404" pitchFamily="49" charset="0"/>
              </a:rPr>
              <a:t> (e to the X)</a:t>
            </a:r>
          </a:p>
          <a:p>
            <a:pPr marL="914400" lvl="0" algn="just">
              <a:spcAft>
                <a:spcPts val="600"/>
              </a:spcAft>
            </a:pPr>
            <a:r>
              <a:rPr lang="en-US" sz="1400" b="1" dirty="0">
                <a:latin typeface="Courier New" panose="02070309020205020404" pitchFamily="49" charset="0"/>
                <a:cs typeface="Courier New" panose="02070309020205020404" pitchFamily="49" charset="0"/>
              </a:rPr>
              <a:t>log10</a:t>
            </a:r>
            <a:r>
              <a:rPr lang="en-US" sz="1400" dirty="0">
                <a:latin typeface="Courier New" panose="02070309020205020404" pitchFamily="49" charset="0"/>
                <a:cs typeface="Courier New" panose="02070309020205020404" pitchFamily="49" charset="0"/>
              </a:rPr>
              <a:t> (Log base 10 of X)</a:t>
            </a:r>
          </a:p>
          <a:p>
            <a:pPr marL="914400" lvl="0" algn="just">
              <a:spcAft>
                <a:spcPts val="600"/>
              </a:spcAft>
            </a:pPr>
            <a:r>
              <a:rPr lang="en-US" sz="1400" b="1" dirty="0">
                <a:latin typeface="Courier New" panose="02070309020205020404" pitchFamily="49" charset="0"/>
                <a:cs typeface="Courier New" panose="02070309020205020404" pitchFamily="49" charset="0"/>
              </a:rPr>
              <a:t>sin</a:t>
            </a:r>
            <a:r>
              <a:rPr lang="en-US" sz="1400" dirty="0">
                <a:latin typeface="Courier New" panose="02070309020205020404" pitchFamily="49" charset="0"/>
                <a:cs typeface="Courier New" panose="02070309020205020404" pitchFamily="49" charset="0"/>
              </a:rPr>
              <a:t> for X in degrees, take the sine</a:t>
            </a:r>
          </a:p>
          <a:p>
            <a:pPr marL="914400" lvl="0" algn="just">
              <a:spcAft>
                <a:spcPts val="600"/>
              </a:spcAft>
            </a:pPr>
            <a:r>
              <a:rPr lang="en-US" sz="1400" b="1" dirty="0">
                <a:latin typeface="Courier New" panose="02070309020205020404" pitchFamily="49" charset="0"/>
                <a:cs typeface="Courier New" panose="02070309020205020404" pitchFamily="49" charset="0"/>
              </a:rPr>
              <a:t>cos</a:t>
            </a:r>
            <a:r>
              <a:rPr lang="en-US" sz="1400" dirty="0">
                <a:latin typeface="Courier New" panose="02070309020205020404" pitchFamily="49" charset="0"/>
                <a:cs typeface="Courier New" panose="02070309020205020404" pitchFamily="49" charset="0"/>
              </a:rPr>
              <a:t> for X in degrees, take the cosine</a:t>
            </a:r>
          </a:p>
        </p:txBody>
      </p:sp>
    </p:spTree>
    <p:extLst>
      <p:ext uri="{BB962C8B-B14F-4D97-AF65-F5344CB8AC3E}">
        <p14:creationId xmlns:p14="http://schemas.microsoft.com/office/powerpoint/2010/main" val="710795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In-line math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22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143000"/>
            <a:ext cx="8077200" cy="4570482"/>
          </a:xfrm>
          <a:prstGeom prst="rect">
            <a:avLst/>
          </a:prstGeom>
          <a:noFill/>
        </p:spPr>
        <p:txBody>
          <a:bodyPr wrap="square" rtlCol="0">
            <a:spAutoFit/>
          </a:bodyPr>
          <a:lstStyle/>
          <a:p>
            <a:pPr marL="285750" lvl="0" indent="-285750" algn="just">
              <a:spcAft>
                <a:spcPts val="600"/>
              </a:spcAft>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RPN Expressions</a:t>
            </a:r>
          </a:p>
          <a:p>
            <a:pPr lvl="0" algn="just">
              <a:spcAft>
                <a:spcPts val="600"/>
              </a:spcAft>
            </a:pPr>
            <a:r>
              <a:rPr lang="en-US" sz="1800" b="1"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tan</a:t>
            </a:r>
            <a:r>
              <a:rPr lang="en-US" sz="1400" dirty="0">
                <a:latin typeface="Courier New" panose="02070309020205020404" pitchFamily="49" charset="0"/>
                <a:cs typeface="Courier New" panose="02070309020205020404" pitchFamily="49" charset="0"/>
              </a:rPr>
              <a:t> for X in degrees, take the tangent</a:t>
            </a:r>
          </a:p>
          <a:p>
            <a:pPr marL="914400" lvl="0" algn="just">
              <a:spcAft>
                <a:spcPts val="600"/>
              </a:spcAft>
            </a:pPr>
            <a:r>
              <a:rPr lang="en-US" sz="1400" b="1" dirty="0" err="1">
                <a:latin typeface="Courier New" panose="02070309020205020404" pitchFamily="49" charset="0"/>
                <a:cs typeface="Courier New" panose="02070309020205020404" pitchFamily="49" charset="0"/>
              </a:rPr>
              <a:t>asin</a:t>
            </a:r>
            <a:r>
              <a:rPr lang="en-US" sz="1400" dirty="0">
                <a:latin typeface="Courier New" panose="02070309020205020404" pitchFamily="49" charset="0"/>
                <a:cs typeface="Courier New" panose="02070309020205020404" pitchFamily="49" charset="0"/>
              </a:rPr>
              <a:t> take the inverse sine, result in degrees</a:t>
            </a:r>
          </a:p>
          <a:p>
            <a:pPr marL="914400" lvl="0" algn="just">
              <a:spcAft>
                <a:spcPts val="600"/>
              </a:spcAft>
            </a:pPr>
            <a:r>
              <a:rPr lang="en-US" sz="1400" b="1" dirty="0" err="1">
                <a:latin typeface="Courier New" panose="02070309020205020404" pitchFamily="49" charset="0"/>
                <a:cs typeface="Courier New" panose="02070309020205020404" pitchFamily="49" charset="0"/>
              </a:rPr>
              <a:t>acos</a:t>
            </a:r>
            <a:r>
              <a:rPr lang="en-US" sz="1400" dirty="0">
                <a:latin typeface="Courier New" panose="02070309020205020404" pitchFamily="49" charset="0"/>
                <a:cs typeface="Courier New" panose="02070309020205020404" pitchFamily="49" charset="0"/>
              </a:rPr>
              <a:t> take the inverse cosine, result in degrees</a:t>
            </a:r>
          </a:p>
          <a:p>
            <a:pPr marL="914400" lvl="0" algn="just">
              <a:spcAft>
                <a:spcPts val="600"/>
              </a:spcAft>
            </a:pPr>
            <a:r>
              <a:rPr lang="en-US" sz="1400" b="1" dirty="0" err="1">
                <a:latin typeface="Courier New" panose="02070309020205020404" pitchFamily="49" charset="0"/>
                <a:cs typeface="Courier New" panose="02070309020205020404" pitchFamily="49" charset="0"/>
              </a:rPr>
              <a:t>atan</a:t>
            </a:r>
            <a:r>
              <a:rPr lang="en-US" sz="1400" dirty="0">
                <a:latin typeface="Courier New" panose="02070309020205020404" pitchFamily="49" charset="0"/>
                <a:cs typeface="Courier New" panose="02070309020205020404" pitchFamily="49" charset="0"/>
              </a:rPr>
              <a:t> take the arc tangent, result in degrees</a:t>
            </a:r>
          </a:p>
          <a:p>
            <a:pPr marL="914400" lvl="0" algn="just">
              <a:spcAft>
                <a:spcPts val="600"/>
              </a:spcAft>
            </a:pPr>
            <a:r>
              <a:rPr lang="en-US" sz="1400" b="1" dirty="0">
                <a:latin typeface="Courier New" panose="02070309020205020404" pitchFamily="49" charset="0"/>
                <a:cs typeface="Courier New" panose="02070309020205020404" pitchFamily="49" charset="0"/>
              </a:rPr>
              <a:t>atan2</a:t>
            </a:r>
            <a:r>
              <a:rPr lang="en-US" sz="1400" dirty="0">
                <a:latin typeface="Courier New" panose="02070309020205020404" pitchFamily="49" charset="0"/>
                <a:cs typeface="Courier New" panose="02070309020205020404" pitchFamily="49" charset="0"/>
              </a:rPr>
              <a:t> take the arc tangent with two arguments, Y=rise and X = run, result in degrees over all four quadrants</a:t>
            </a:r>
          </a:p>
          <a:p>
            <a:pPr marL="914400" lvl="0" algn="just">
              <a:spcAft>
                <a:spcPts val="600"/>
              </a:spcAft>
            </a:pPr>
            <a:endParaRPr lang="en-US" sz="1400"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The following functions manipulate the stack of registers</a:t>
            </a:r>
          </a:p>
          <a:p>
            <a:pPr marL="914400" lvl="0" algn="just">
              <a:spcAft>
                <a:spcPts val="600"/>
              </a:spcAft>
            </a:pPr>
            <a:r>
              <a:rPr lang="en-US" sz="1400" b="1" dirty="0">
                <a:latin typeface="Courier New" panose="02070309020205020404" pitchFamily="49" charset="0"/>
                <a:cs typeface="Courier New" panose="02070309020205020404" pitchFamily="49" charset="0"/>
              </a:rPr>
              <a:t>Rollup</a:t>
            </a:r>
            <a:r>
              <a:rPr lang="en-US" sz="1400" dirty="0">
                <a:latin typeface="Courier New" panose="02070309020205020404" pitchFamily="49" charset="0"/>
                <a:cs typeface="Courier New" panose="02070309020205020404" pitchFamily="49" charset="0"/>
              </a:rPr>
              <a:t> shift all registers up</a:t>
            </a:r>
          </a:p>
          <a:p>
            <a:pPr marL="914400" lvl="0" algn="just">
              <a:spcAft>
                <a:spcPts val="600"/>
              </a:spcAft>
            </a:pPr>
            <a:r>
              <a:rPr lang="en-US" sz="1400" b="1" dirty="0" err="1">
                <a:latin typeface="Courier New" panose="02070309020205020404" pitchFamily="49" charset="0"/>
                <a:cs typeface="Courier New" panose="02070309020205020404" pitchFamily="49" charset="0"/>
              </a:rPr>
              <a:t>Rolldn</a:t>
            </a:r>
            <a:r>
              <a:rPr lang="en-US" sz="1400" dirty="0">
                <a:latin typeface="Courier New" panose="02070309020205020404" pitchFamily="49" charset="0"/>
                <a:cs typeface="Courier New" panose="02070309020205020404" pitchFamily="49" charset="0"/>
              </a:rPr>
              <a:t> shift all registers </a:t>
            </a:r>
            <a:r>
              <a:rPr lang="en-US" sz="1400" dirty="0" err="1">
                <a:latin typeface="Courier New" panose="02070309020205020404" pitchFamily="49" charset="0"/>
                <a:cs typeface="Courier New" panose="02070309020205020404" pitchFamily="49" charset="0"/>
              </a:rPr>
              <a:t>dn</a:t>
            </a:r>
            <a:endParaRPr lang="en-US" sz="1400" dirty="0">
              <a:latin typeface="Courier New" panose="02070309020205020404" pitchFamily="49" charset="0"/>
              <a:cs typeface="Courier New" panose="02070309020205020404" pitchFamily="49" charset="0"/>
            </a:endParaRPr>
          </a:p>
          <a:p>
            <a:pPr marL="914400" lvl="0" algn="just">
              <a:spcAft>
                <a:spcPts val="600"/>
              </a:spcAft>
            </a:pPr>
            <a:r>
              <a:rPr lang="en-US" sz="1400" b="1" dirty="0">
                <a:latin typeface="Courier New" panose="02070309020205020404" pitchFamily="49" charset="0"/>
                <a:cs typeface="Courier New" panose="02070309020205020404" pitchFamily="49" charset="0"/>
              </a:rPr>
              <a:t>Swap</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swap</a:t>
            </a:r>
            <a:r>
              <a:rPr lang="en-US" sz="1400" dirty="0">
                <a:latin typeface="Courier New" panose="02070309020205020404" pitchFamily="49" charset="0"/>
                <a:cs typeface="Courier New" panose="02070309020205020404" pitchFamily="49" charset="0"/>
              </a:rPr>
              <a:t> X and Y</a:t>
            </a:r>
          </a:p>
          <a:p>
            <a:pPr marL="914400" lvl="0" algn="just">
              <a:spcAft>
                <a:spcPts val="600"/>
              </a:spcAft>
            </a:pPr>
            <a:endParaRPr lang="en-US" sz="1400"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There is one constant preprogrammed:  </a:t>
            </a:r>
            <a:r>
              <a:rPr lang="en-US" sz="1400" b="1" dirty="0">
                <a:latin typeface="Courier New" panose="02070309020205020404" pitchFamily="49" charset="0"/>
                <a:cs typeface="Courier New" panose="02070309020205020404" pitchFamily="49" charset="0"/>
              </a:rPr>
              <a:t>pi</a:t>
            </a:r>
          </a:p>
        </p:txBody>
      </p:sp>
    </p:spTree>
    <p:extLst>
      <p:ext uri="{BB962C8B-B14F-4D97-AF65-F5344CB8AC3E}">
        <p14:creationId xmlns:p14="http://schemas.microsoft.com/office/powerpoint/2010/main" val="1777464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In-line math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23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47311"/>
            <a:ext cx="8077200" cy="4201150"/>
          </a:xfrm>
          <a:prstGeom prst="rect">
            <a:avLst/>
          </a:prstGeom>
          <a:noFill/>
        </p:spPr>
        <p:txBody>
          <a:bodyPr wrap="square" rtlCol="0">
            <a:spAutoFit/>
          </a:bodyPr>
          <a:lstStyle/>
          <a:p>
            <a:pPr marL="285750" lvl="0" indent="-285750" algn="just">
              <a:spcAft>
                <a:spcPts val="600"/>
              </a:spcAft>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RPN Examples</a:t>
            </a:r>
          </a:p>
          <a:p>
            <a:pPr lvl="0" algn="just">
              <a:spcAft>
                <a:spcPts val="600"/>
              </a:spcAft>
            </a:pPr>
            <a:r>
              <a:rPr lang="en-US" sz="1800" dirty="0">
                <a:latin typeface="Times New Roman" panose="02020603050405020304" pitchFamily="18" charset="0"/>
                <a:cs typeface="Times New Roman" panose="02020603050405020304" pitchFamily="18" charset="0"/>
              </a:rPr>
              <a:t>For example, the following DSS code will calculate X1 for a 1‐mH inductance using inline RPN:</a:t>
            </a:r>
          </a:p>
          <a:p>
            <a:pPr marL="914400" lvl="0" algn="just">
              <a:spcAft>
                <a:spcPts val="600"/>
              </a:spcAft>
            </a:pPr>
            <a:r>
              <a:rPr lang="en-US" sz="1400" dirty="0">
                <a:latin typeface="Courier New" panose="02070309020205020404" pitchFamily="49" charset="0"/>
                <a:cs typeface="Courier New" panose="02070309020205020404" pitchFamily="49" charset="0"/>
              </a:rPr>
              <a:t>// convert 1 </a:t>
            </a:r>
            <a:r>
              <a:rPr lang="en-US" sz="1400" dirty="0" err="1">
                <a:latin typeface="Courier New" panose="02070309020205020404" pitchFamily="49" charset="0"/>
                <a:cs typeface="Courier New" panose="02070309020205020404" pitchFamily="49" charset="0"/>
              </a:rPr>
              <a:t>mH</a:t>
            </a:r>
            <a:r>
              <a:rPr lang="en-US" sz="1400" dirty="0">
                <a:latin typeface="Courier New" panose="02070309020205020404" pitchFamily="49" charset="0"/>
                <a:cs typeface="Courier New" panose="02070309020205020404" pitchFamily="49" charset="0"/>
              </a:rPr>
              <a:t> to ohms at 60 Hz, note the last * operator</a:t>
            </a:r>
          </a:p>
          <a:p>
            <a:pPr marL="914400" lvl="0" algn="just">
              <a:spcAft>
                <a:spcPts val="600"/>
              </a:spcAft>
            </a:pPr>
            <a:r>
              <a:rPr lang="en-US" sz="1400" dirty="0">
                <a:latin typeface="Courier New" panose="02070309020205020404" pitchFamily="49" charset="0"/>
                <a:cs typeface="Courier New" panose="02070309020205020404" pitchFamily="49" charset="0"/>
              </a:rPr>
              <a:t>line.L1.X1 = (2 pi * 60 * .001 *)</a:t>
            </a:r>
          </a:p>
          <a:p>
            <a:pPr lvl="0" algn="just">
              <a:spcAft>
                <a:spcPts val="600"/>
              </a:spcAft>
            </a:pPr>
            <a:r>
              <a:rPr lang="en-US" sz="1800" dirty="0">
                <a:latin typeface="Times New Roman" panose="02020603050405020304" pitchFamily="18" charset="0"/>
                <a:cs typeface="Times New Roman" panose="02020603050405020304" pitchFamily="18" charset="0"/>
              </a:rPr>
              <a:t>The expression in parentheses is evaluated left‐to‐right. '2' is entered followed by 'pi'. Then the two are multiplied together yielding 2</a:t>
            </a:r>
            <a:r>
              <a:rPr lang="en-US" altLang="zh-CN" sz="1800" dirty="0">
                <a:latin typeface="Times New Roman" panose="02020603050405020304" pitchFamily="18" charset="0"/>
                <a:cs typeface="Times New Roman" panose="02020603050405020304" pitchFamily="18" charset="0"/>
              </a:rPr>
              <a:t>π</a:t>
            </a:r>
            <a:r>
              <a:rPr lang="en-US" sz="1800" dirty="0">
                <a:latin typeface="Times New Roman" panose="02020603050405020304" pitchFamily="18" charset="0"/>
                <a:cs typeface="Times New Roman" panose="02020603050405020304" pitchFamily="18" charset="0"/>
              </a:rPr>
              <a:t>. The result is then multiplied by 60 to yield </a:t>
            </a:r>
            <a:r>
              <a:rPr lang="el-GR" sz="1800" dirty="0">
                <a:latin typeface="Times New Roman" panose="02020603050405020304" pitchFamily="18" charset="0"/>
                <a:cs typeface="Times New Roman" panose="02020603050405020304" pitchFamily="18" charset="0"/>
              </a:rPr>
              <a:t>ω</a:t>
            </a:r>
            <a:r>
              <a:rPr lang="en-US" sz="1800" dirty="0">
                <a:latin typeface="Times New Roman" panose="02020603050405020304" pitchFamily="18" charset="0"/>
                <a:cs typeface="Times New Roman" panose="02020603050405020304" pitchFamily="18" charset="0"/>
              </a:rPr>
              <a:t>(2</a:t>
            </a:r>
            <a:r>
              <a:rPr lang="en-US" altLang="zh-CN" sz="1800" dirty="0">
                <a:latin typeface="Times New Roman" panose="02020603050405020304" pitchFamily="18" charset="0"/>
                <a:cs typeface="Times New Roman" panose="02020603050405020304" pitchFamily="18" charset="0"/>
              </a:rPr>
              <a:t>π</a:t>
            </a:r>
            <a:r>
              <a:rPr lang="en-US" sz="1800" dirty="0">
                <a:latin typeface="Times New Roman" panose="02020603050405020304" pitchFamily="18" charset="0"/>
                <a:cs typeface="Times New Roman" panose="02020603050405020304" pitchFamily="18" charset="0"/>
              </a:rPr>
              <a:t>f). Finally, the result is multiplied by 1 </a:t>
            </a:r>
            <a:r>
              <a:rPr lang="en-US" sz="1800" dirty="0" err="1">
                <a:latin typeface="Times New Roman" panose="02020603050405020304" pitchFamily="18" charset="0"/>
                <a:cs typeface="Times New Roman" panose="02020603050405020304" pitchFamily="18" charset="0"/>
              </a:rPr>
              <a:t>mH</a:t>
            </a:r>
            <a:r>
              <a:rPr lang="en-US" sz="1800" dirty="0">
                <a:latin typeface="Times New Roman" panose="02020603050405020304" pitchFamily="18" charset="0"/>
                <a:cs typeface="Times New Roman" panose="02020603050405020304" pitchFamily="18" charset="0"/>
              </a:rPr>
              <a:t> to yield the reactance at 60 Hz. To specify the values of an array using in‐line math, simply nest the quotes or parentheses:</a:t>
            </a:r>
          </a:p>
          <a:p>
            <a:pPr marL="914400" lvl="0" algn="just">
              <a:spcAft>
                <a:spcPts val="600"/>
              </a:spcAft>
            </a:pPr>
            <a:r>
              <a:rPr lang="en-US" sz="1400" dirty="0">
                <a:latin typeface="Courier New" panose="02070309020205020404" pitchFamily="49" charset="0"/>
                <a:cs typeface="Courier New" panose="02070309020205020404" pitchFamily="49" charset="0"/>
              </a:rPr>
              <a:t>// Convert 300 </a:t>
            </a:r>
            <a:r>
              <a:rPr lang="en-US" sz="1400" dirty="0" err="1">
                <a:latin typeface="Courier New" panose="02070309020205020404" pitchFamily="49" charset="0"/>
                <a:cs typeface="Courier New" panose="02070309020205020404" pitchFamily="49" charset="0"/>
              </a:rPr>
              <a:t>kvar</a:t>
            </a:r>
            <a:r>
              <a:rPr lang="en-US" sz="1400" dirty="0">
                <a:latin typeface="Courier New" panose="02070309020205020404" pitchFamily="49" charset="0"/>
                <a:cs typeface="Courier New" panose="02070309020205020404" pitchFamily="49" charset="0"/>
              </a:rPr>
              <a:t> to 14.4 kV, 2 steps</a:t>
            </a:r>
          </a:p>
          <a:p>
            <a:pPr marL="914400" lvl="0" algn="just">
              <a:spcAft>
                <a:spcPts val="600"/>
              </a:spcAft>
            </a:pPr>
            <a:r>
              <a:rPr lang="en-US" sz="1400" dirty="0">
                <a:latin typeface="Courier New" panose="02070309020205020404" pitchFamily="49" charset="0"/>
                <a:cs typeface="Courier New" panose="02070309020205020404" pitchFamily="49" charset="0"/>
              </a:rPr>
              <a:t>Capacitor.C1.kvar = [(14.4 13.8 / sqr 300 *), (14.4 13.8 / sqr 300 *)]</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75277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In-line math</a:t>
            </a:r>
          </a:p>
        </p:txBody>
      </p:sp>
      <p:sp>
        <p:nvSpPr>
          <p:cNvPr id="4" name="Slide Number Placeholder 3"/>
          <p:cNvSpPr>
            <a:spLocks noGrp="1"/>
          </p:cNvSpPr>
          <p:nvPr>
            <p:ph type="sldNum" sz="quarter" idx="4"/>
          </p:nvPr>
        </p:nvSpPr>
        <p:spPr/>
        <p:txBody>
          <a:bodyPr/>
          <a:lstStyle/>
          <a:p>
            <a:fld id="{179A9A4E-4C82-4D44-9372-C31BB3818094}" type="slidenum">
              <a:rPr lang="en-US" smtClean="0"/>
              <a:pPr/>
              <a:t>24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308872"/>
          </a:xfrm>
          <a:prstGeom prst="rect">
            <a:avLst/>
          </a:prstGeom>
          <a:noFill/>
        </p:spPr>
        <p:txBody>
          <a:bodyPr wrap="square" rtlCol="0">
            <a:spAutoFit/>
          </a:bodyPr>
          <a:lstStyle/>
          <a:p>
            <a:pPr marL="285750" lvl="0" indent="-285750" algn="just">
              <a:spcAft>
                <a:spcPts val="600"/>
              </a:spcAft>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RPN Examples</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The Edit | RPN Evaluator menu command brings up a modal form in which you can enter an RPN expression and compute the result. Clicking the OK button on this form automatically copies the result to the clipboard. The purpose of this feature is to enable you to interpret RPN strings you find in the DSS script or to simplify the above script by computing the result and replacing the RPN string with the final value if you choose: </a:t>
            </a:r>
          </a:p>
          <a:p>
            <a:pPr marL="914400" lvl="0" algn="just">
              <a:spcAft>
                <a:spcPts val="600"/>
              </a:spcAft>
            </a:pPr>
            <a:r>
              <a:rPr lang="en-US" sz="1400" dirty="0">
                <a:latin typeface="Courier New" panose="02070309020205020404" pitchFamily="49" charset="0"/>
                <a:cs typeface="Courier New" panose="02070309020205020404" pitchFamily="49" charset="0"/>
              </a:rPr>
              <a:t>Capacitor.C1.kvar = [ 326.65, 326.65] ! 300 </a:t>
            </a:r>
            <a:r>
              <a:rPr lang="en-US" sz="1400" dirty="0" err="1">
                <a:latin typeface="Courier New" panose="02070309020205020404" pitchFamily="49" charset="0"/>
                <a:cs typeface="Courier New" panose="02070309020205020404" pitchFamily="49" charset="0"/>
              </a:rPr>
              <a:t>kvar</a:t>
            </a:r>
            <a:r>
              <a:rPr lang="en-US" sz="1400" dirty="0">
                <a:latin typeface="Courier New" panose="02070309020205020404" pitchFamily="49" charset="0"/>
                <a:cs typeface="Courier New" panose="02070309020205020404" pitchFamily="49" charset="0"/>
              </a:rPr>
              <a:t> converted to 14.4 kV, 2 steps</a:t>
            </a:r>
          </a:p>
          <a:p>
            <a:pPr lvl="0" algn="just">
              <a:spcAft>
                <a:spcPts val="600"/>
              </a:spcAft>
            </a:pPr>
            <a:r>
              <a:rPr lang="en-US" sz="1800" dirty="0">
                <a:latin typeface="Times New Roman" panose="02020603050405020304" pitchFamily="18" charset="0"/>
                <a:cs typeface="Times New Roman" panose="02020603050405020304" pitchFamily="18" charset="0"/>
              </a:rPr>
              <a:t>This next example shows how to use RPN expressions inside an array. Two different delimiter types are necessary to differentiate the array from the expressions.</a:t>
            </a:r>
          </a:p>
          <a:p>
            <a:pPr marL="914400" lvl="0" algn="just">
              <a:spcAft>
                <a:spcPts val="600"/>
              </a:spcAft>
            </a:pPr>
            <a:r>
              <a:rPr lang="en-US" sz="1400" dirty="0">
                <a:latin typeface="Courier New" panose="02070309020205020404" pitchFamily="49" charset="0"/>
                <a:cs typeface="Courier New" panose="02070309020205020404" pitchFamily="49" charset="0"/>
              </a:rPr>
              <a:t>// set the winding </a:t>
            </a:r>
            <a:r>
              <a:rPr lang="en-US" sz="1400" dirty="0" err="1">
                <a:latin typeface="Courier New" panose="02070309020205020404" pitchFamily="49" charset="0"/>
                <a:cs typeface="Courier New" panose="02070309020205020404" pitchFamily="49" charset="0"/>
              </a:rPr>
              <a:t>kvs</a:t>
            </a:r>
            <a:r>
              <a:rPr lang="en-US" sz="1400" dirty="0">
                <a:latin typeface="Courier New" panose="02070309020205020404" pitchFamily="49" charset="0"/>
                <a:cs typeface="Courier New" panose="02070309020205020404" pitchFamily="49" charset="0"/>
              </a:rPr>
              <a:t> to (14.4 20)</a:t>
            </a:r>
          </a:p>
          <a:p>
            <a:pPr marL="914400" lvl="0" algn="just">
              <a:spcAft>
                <a:spcPts val="600"/>
              </a:spcAft>
            </a:pPr>
            <a:r>
              <a:rPr lang="en-US" sz="1400" dirty="0">
                <a:latin typeface="Courier New" panose="02070309020205020404" pitchFamily="49" charset="0"/>
                <a:cs typeface="Courier New" panose="02070309020205020404" pitchFamily="49" charset="0"/>
              </a:rPr>
              <a:t>New Transformer.t </a:t>
            </a:r>
            <a:r>
              <a:rPr lang="en-US" sz="1400" dirty="0" err="1">
                <a:latin typeface="Courier New" panose="02070309020205020404" pitchFamily="49" charset="0"/>
                <a:cs typeface="Courier New" panose="02070309020205020404" pitchFamily="49" charset="0"/>
              </a:rPr>
              <a:t>kvs</a:t>
            </a:r>
            <a:r>
              <a:rPr lang="en-US" sz="1400" dirty="0">
                <a:latin typeface="Courier New" panose="02070309020205020404" pitchFamily="49" charset="0"/>
                <a:cs typeface="Courier New" panose="02070309020205020404" pitchFamily="49" charset="0"/>
              </a:rPr>
              <a:t>=("24.9 3 </a:t>
            </a:r>
            <a:r>
              <a:rPr lang="en-US" sz="1400" dirty="0" err="1">
                <a:latin typeface="Courier New" panose="02070309020205020404" pitchFamily="49" charset="0"/>
                <a:cs typeface="Courier New" panose="02070309020205020404" pitchFamily="49" charset="0"/>
              </a:rPr>
              <a:t>sqrt</a:t>
            </a:r>
            <a:r>
              <a:rPr lang="en-US" sz="1400" dirty="0">
                <a:latin typeface="Courier New" panose="02070309020205020404" pitchFamily="49" charset="0"/>
                <a:cs typeface="Courier New" panose="02070309020205020404" pitchFamily="49" charset="0"/>
              </a:rPr>
              <a:t> /" "10 2 *")</a:t>
            </a:r>
          </a:p>
        </p:txBody>
      </p:sp>
    </p:spTree>
    <p:extLst>
      <p:ext uri="{BB962C8B-B14F-4D97-AF65-F5344CB8AC3E}">
        <p14:creationId xmlns:p14="http://schemas.microsoft.com/office/powerpoint/2010/main" val="3154290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7D237-6598-04FE-D13B-D0F5F71413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6D60DC-3AD9-779B-B169-BB28B7B646BD}"/>
              </a:ext>
            </a:extLst>
          </p:cNvPr>
          <p:cNvSpPr>
            <a:spLocks noGrp="1"/>
          </p:cNvSpPr>
          <p:nvPr>
            <p:ph type="title"/>
          </p:nvPr>
        </p:nvSpPr>
        <p:spPr/>
        <p:txBody>
          <a:bodyPr/>
          <a:lstStyle/>
          <a:p>
            <a:r>
              <a:rPr lang="en-US" sz="4000" dirty="0">
                <a:latin typeface="Times New Roman" panose="02020603050405020304" pitchFamily="18" charset="0"/>
                <a:cs typeface="Times New Roman" panose="02020603050405020304" pitchFamily="18" charset="0"/>
              </a:rPr>
              <a:t>Contents</a:t>
            </a:r>
          </a:p>
        </p:txBody>
      </p:sp>
      <p:sp>
        <p:nvSpPr>
          <p:cNvPr id="4" name="Slide Number Placeholder 3">
            <a:extLst>
              <a:ext uri="{FF2B5EF4-FFF2-40B4-BE49-F238E27FC236}">
                <a16:creationId xmlns:a16="http://schemas.microsoft.com/office/drawing/2014/main" id="{A738BF77-B389-246A-20CD-3E49E6963795}"/>
              </a:ext>
            </a:extLst>
          </p:cNvPr>
          <p:cNvSpPr>
            <a:spLocks noGrp="1"/>
          </p:cNvSpPr>
          <p:nvPr>
            <p:ph type="sldNum" sz="quarter" idx="4"/>
          </p:nvPr>
        </p:nvSpPr>
        <p:spPr/>
        <p:txBody>
          <a:bodyPr/>
          <a:lstStyle/>
          <a:p>
            <a:fld id="{179A9A4E-4C82-4D44-9372-C31BB3818094}" type="slidenum">
              <a:rPr lang="en-US" smtClean="0"/>
              <a:pPr/>
              <a:t>25</a:t>
            </a:fld>
            <a:endParaRPr lang="en-US" dirty="0"/>
          </a:p>
        </p:txBody>
      </p:sp>
      <p:sp>
        <p:nvSpPr>
          <p:cNvPr id="5" name="Text Placeholder 4">
            <a:extLst>
              <a:ext uri="{FF2B5EF4-FFF2-40B4-BE49-F238E27FC236}">
                <a16:creationId xmlns:a16="http://schemas.microsoft.com/office/drawing/2014/main" id="{BE1B0267-3916-36DE-1829-19AFEECA3455}"/>
              </a:ext>
            </a:extLst>
          </p:cNvPr>
          <p:cNvSpPr>
            <a:spLocks noGrp="1"/>
          </p:cNvSpPr>
          <p:nvPr>
            <p:ph type="body" sz="quarter" idx="10"/>
          </p:nvPr>
        </p:nvSpPr>
        <p:spPr/>
        <p:txBody>
          <a:bodyPr/>
          <a:lstStyle/>
          <a:p>
            <a:r>
              <a:rPr lang="en-US" dirty="0" err="1"/>
              <a:t>ECpE</a:t>
            </a:r>
            <a:r>
              <a:rPr lang="en-US" dirty="0"/>
              <a:t> Department</a:t>
            </a:r>
          </a:p>
          <a:p>
            <a:endParaRPr lang="en-US" dirty="0"/>
          </a:p>
        </p:txBody>
      </p:sp>
      <p:sp>
        <p:nvSpPr>
          <p:cNvPr id="8" name="Content Placeholder 2">
            <a:extLst>
              <a:ext uri="{FF2B5EF4-FFF2-40B4-BE49-F238E27FC236}">
                <a16:creationId xmlns:a16="http://schemas.microsoft.com/office/drawing/2014/main" id="{224AEA64-4DD5-46D1-F914-36D8AB78D4D5}"/>
              </a:ext>
            </a:extLst>
          </p:cNvPr>
          <p:cNvSpPr>
            <a:spLocks noGrp="1"/>
          </p:cNvSpPr>
          <p:nvPr>
            <p:ph idx="1"/>
          </p:nvPr>
        </p:nvSpPr>
        <p:spPr>
          <a:xfrm>
            <a:off x="762000" y="1447800"/>
            <a:ext cx="7239000" cy="3774599"/>
          </a:xfrm>
        </p:spPr>
        <p:txBody>
          <a:bodyPr>
            <a:normAutofit/>
          </a:bodyPr>
          <a:lstStyle/>
          <a:p>
            <a:pPr>
              <a:lnSpc>
                <a:spcPct val="200000"/>
              </a:lnSpc>
              <a:buClrTx/>
              <a:buFont typeface="Wingdings" panose="05000000000000000000" pitchFamily="2" charset="2"/>
              <a:buChar char="q"/>
            </a:pPr>
            <a:r>
              <a:rPr lang="en-US" sz="2100" dirty="0">
                <a:solidFill>
                  <a:schemeClr val="tx1"/>
                </a:solidFill>
                <a:latin typeface="Times New Roman" panose="02020603050405020304" pitchFamily="18" charset="0"/>
                <a:cs typeface="Times New Roman" panose="02020603050405020304" pitchFamily="18" charset="0"/>
              </a:rPr>
              <a:t>DSS command language syntax</a:t>
            </a:r>
          </a:p>
          <a:p>
            <a:pPr>
              <a:lnSpc>
                <a:spcPct val="200000"/>
              </a:lnSpc>
              <a:buFont typeface="Wingdings" panose="05000000000000000000" pitchFamily="2" charset="2"/>
              <a:buChar char="q"/>
            </a:pPr>
            <a:r>
              <a:rPr lang="en-US" sz="2100" dirty="0">
                <a:solidFill>
                  <a:srgbClr val="C00000"/>
                </a:solidFill>
                <a:latin typeface="Times New Roman" panose="02020603050405020304" pitchFamily="18" charset="0"/>
                <a:cs typeface="Times New Roman" panose="02020603050405020304" pitchFamily="18" charset="0"/>
              </a:rPr>
              <a:t>DSS command reference</a:t>
            </a:r>
          </a:p>
        </p:txBody>
      </p:sp>
    </p:spTree>
    <p:extLst>
      <p:ext uri="{BB962C8B-B14F-4D97-AF65-F5344CB8AC3E}">
        <p14:creationId xmlns:p14="http://schemas.microsoft.com/office/powerpoint/2010/main" val="19767213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4"/>
          </p:nvPr>
        </p:nvSpPr>
        <p:spPr/>
        <p:txBody>
          <a:bodyPr/>
          <a:lstStyle/>
          <a:p>
            <a:fld id="{179A9A4E-4C82-4D44-9372-C31BB3818094}" type="slidenum">
              <a:rPr lang="en-US" smtClean="0"/>
              <a:pPr/>
              <a:t>26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1485900" y="1714778"/>
            <a:ext cx="5715000" cy="2585323"/>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Nearly all DSS commands and parameter names may be abbreviated. This is for convenience when typing commands in directly. However, there is not necessarily any speed benefit to abbreviating for machine‐generated text. (See String Length above.) Thus, commands and parameter names should be spelled out completely when placed in script files that are auto-generated from other computer data sources. Abbreviate only when manually typing commands to the DSS.</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34464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Specifying objects</a:t>
            </a:r>
          </a:p>
        </p:txBody>
      </p:sp>
      <p:sp>
        <p:nvSpPr>
          <p:cNvPr id="4" name="Slide Number Placeholder 3"/>
          <p:cNvSpPr>
            <a:spLocks noGrp="1"/>
          </p:cNvSpPr>
          <p:nvPr>
            <p:ph type="sldNum" sz="quarter" idx="4"/>
          </p:nvPr>
        </p:nvSpPr>
        <p:spPr/>
        <p:txBody>
          <a:bodyPr/>
          <a:lstStyle/>
          <a:p>
            <a:fld id="{179A9A4E-4C82-4D44-9372-C31BB3818094}" type="slidenum">
              <a:rPr lang="en-US" smtClean="0"/>
              <a:pPr/>
              <a:t>27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616648"/>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Any object in the DSS, whether a circuit element or a general DSS object, can be referenced by its complete name: </a:t>
            </a:r>
          </a:p>
          <a:p>
            <a:pPr marL="914400" lvl="0" algn="just">
              <a:spcAft>
                <a:spcPts val="600"/>
              </a:spcAft>
            </a:pPr>
            <a:r>
              <a:rPr lang="en-US" sz="1400" dirty="0">
                <a:latin typeface="Courier New" panose="02070309020205020404" pitchFamily="49" charset="0"/>
                <a:cs typeface="Courier New" panose="02070309020205020404" pitchFamily="49" charset="0"/>
              </a:rPr>
              <a:t>Object=</a:t>
            </a:r>
            <a:r>
              <a:rPr lang="en-US" sz="1400" dirty="0" err="1">
                <a:latin typeface="Courier New" panose="02070309020205020404" pitchFamily="49" charset="0"/>
                <a:cs typeface="Courier New" panose="02070309020205020404" pitchFamily="49" charset="0"/>
              </a:rPr>
              <a:t>Classname.objname</a:t>
            </a:r>
            <a:endParaRPr lang="en-US" sz="1400"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For example,</a:t>
            </a:r>
          </a:p>
          <a:p>
            <a:pPr marL="914400" lvl="0" algn="just">
              <a:spcAft>
                <a:spcPts val="600"/>
              </a:spcAft>
            </a:pPr>
            <a:r>
              <a:rPr lang="en-US" sz="1400" dirty="0">
                <a:latin typeface="Courier New" panose="02070309020205020404" pitchFamily="49" charset="0"/>
                <a:cs typeface="Courier New" panose="02070309020205020404" pitchFamily="49" charset="0"/>
              </a:rPr>
              <a:t>object=</a:t>
            </a:r>
            <a:r>
              <a:rPr lang="en-US" sz="1400" dirty="0" err="1">
                <a:latin typeface="Courier New" panose="02070309020205020404" pitchFamily="49" charset="0"/>
                <a:cs typeface="Courier New" panose="02070309020205020404" pitchFamily="49" charset="0"/>
              </a:rPr>
              <a:t>vsource.source</a:t>
            </a:r>
            <a:r>
              <a:rPr lang="en-US" sz="1400" dirty="0">
                <a:latin typeface="Courier New" panose="02070309020205020404" pitchFamily="49" charset="0"/>
                <a:cs typeface="Courier New" panose="02070309020205020404" pitchFamily="49"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In nearly all circumstances, the 'object=' may be omitted as it can for any other command line parameter. The object name is almost always expected to be the first parameter immediately following the command verb.</a:t>
            </a:r>
          </a:p>
          <a:p>
            <a:pPr lvl="0" algn="just">
              <a:spcAft>
                <a:spcPts val="600"/>
              </a:spcAft>
            </a:pPr>
            <a:r>
              <a:rPr lang="en-US" sz="1800" dirty="0">
                <a:latin typeface="Times New Roman" panose="02020603050405020304" pitchFamily="18" charset="0"/>
                <a:cs typeface="Times New Roman" panose="02020603050405020304" pitchFamily="18" charset="0"/>
              </a:rPr>
              <a:t>If the '</a:t>
            </a:r>
            <a:r>
              <a:rPr lang="en-US" sz="1800" dirty="0" err="1">
                <a:latin typeface="Times New Roman" panose="02020603050405020304" pitchFamily="18" charset="0"/>
                <a:cs typeface="Times New Roman" panose="02020603050405020304" pitchFamily="18" charset="0"/>
              </a:rPr>
              <a:t>classname</a:t>
            </a:r>
            <a:r>
              <a:rPr lang="en-US" sz="1800" dirty="0">
                <a:latin typeface="Times New Roman" panose="02020603050405020304" pitchFamily="18" charset="0"/>
                <a:cs typeface="Times New Roman" panose="02020603050405020304" pitchFamily="18" charset="0"/>
              </a:rPr>
              <a:t>' prefix is omitted (i.e., no dot in the object name), the previously used class (the active DSS class) is assumed. For example,</a:t>
            </a:r>
          </a:p>
          <a:p>
            <a:pPr marL="914400" lvl="0" algn="just">
              <a:spcAft>
                <a:spcPts val="600"/>
              </a:spcAft>
            </a:pPr>
            <a:r>
              <a:rPr lang="en-US" sz="1400" dirty="0">
                <a:latin typeface="Courier New" panose="02070309020205020404" pitchFamily="49" charset="0"/>
                <a:cs typeface="Courier New" panose="02070309020205020404" pitchFamily="49" charset="0"/>
              </a:rPr>
              <a:t>New </a:t>
            </a:r>
            <a:r>
              <a:rPr lang="en-US" sz="1400" dirty="0" err="1">
                <a:latin typeface="Courier New" panose="02070309020205020404" pitchFamily="49" charset="0"/>
                <a:cs typeface="Courier New" panose="02070309020205020404" pitchFamily="49" charset="0"/>
              </a:rPr>
              <a:t>line.firstline</a:t>
            </a:r>
            <a:r>
              <a:rPr lang="en-US" sz="1400" dirty="0">
                <a:latin typeface="Courier New" panose="02070309020205020404" pitchFamily="49" charset="0"/>
                <a:cs typeface="Courier New" panose="02070309020205020404" pitchFamily="49" charset="0"/>
              </a:rPr>
              <a:t> . . .</a:t>
            </a:r>
          </a:p>
          <a:p>
            <a:pPr marL="914400" lvl="0" algn="just">
              <a:spcAft>
                <a:spcPts val="600"/>
              </a:spcAft>
            </a:pPr>
            <a:r>
              <a:rPr lang="en-US" sz="1400" dirty="0">
                <a:latin typeface="Courier New" panose="02070309020205020404" pitchFamily="49" charset="0"/>
                <a:cs typeface="Courier New" panose="02070309020205020404" pitchFamily="49" charset="0"/>
              </a:rPr>
              <a:t>New </a:t>
            </a:r>
            <a:r>
              <a:rPr lang="en-US" sz="1400" dirty="0" err="1">
                <a:latin typeface="Courier New" panose="02070309020205020404" pitchFamily="49" charset="0"/>
                <a:cs typeface="Courier New" panose="02070309020205020404" pitchFamily="49" charset="0"/>
              </a:rPr>
              <a:t>secondline</a:t>
            </a:r>
            <a:r>
              <a:rPr lang="en-US" sz="1400" dirty="0">
                <a:latin typeface="Courier New" panose="02070309020205020404" pitchFamily="49" charset="0"/>
                <a:cs typeface="Courier New" panose="02070309020205020404" pitchFamily="49" charset="0"/>
              </a:rPr>
              <a:t> . . .</a:t>
            </a:r>
          </a:p>
          <a:p>
            <a:pPr lvl="0" algn="just">
              <a:spcAft>
                <a:spcPts val="600"/>
              </a:spcAft>
            </a:pPr>
            <a:r>
              <a:rPr lang="en-US" sz="1800" dirty="0">
                <a:latin typeface="Times New Roman" panose="02020603050405020304" pitchFamily="18" charset="0"/>
                <a:cs typeface="Times New Roman" panose="02020603050405020304" pitchFamily="18" charset="0"/>
              </a:rPr>
              <a:t>Recommendation: Always used the full element name (</a:t>
            </a:r>
            <a:r>
              <a:rPr lang="en-US" sz="1800" dirty="0" err="1">
                <a:latin typeface="Times New Roman" panose="02020603050405020304" pitchFamily="18" charset="0"/>
                <a:cs typeface="Times New Roman" panose="02020603050405020304" pitchFamily="18" charset="0"/>
              </a:rPr>
              <a:t>classname.elementname</a:t>
            </a:r>
            <a:r>
              <a:rPr lang="en-US" sz="1800" dirty="0">
                <a:latin typeface="Times New Roman" panose="02020603050405020304" pitchFamily="18" charset="0"/>
                <a:cs typeface="Times New Roman" panose="02020603050405020304" pitchFamily="18" charset="0"/>
              </a:rPr>
              <a:t>) to avoid confusion at a later date. It is better to make the text human readable than exploit shortcuts the program allows.</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031615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28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893374"/>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The following documents selected command definitions as of this writing. There are </a:t>
            </a:r>
            <a:r>
              <a:rPr lang="en-US" sz="1800" b="1" dirty="0">
                <a:latin typeface="Times New Roman" panose="02020603050405020304" pitchFamily="18" charset="0"/>
                <a:cs typeface="Times New Roman" panose="02020603050405020304" pitchFamily="18" charset="0"/>
              </a:rPr>
              <a:t>98</a:t>
            </a:r>
            <a:r>
              <a:rPr lang="en-US" sz="1800" dirty="0">
                <a:latin typeface="Times New Roman" panose="02020603050405020304" pitchFamily="18" charset="0"/>
                <a:cs typeface="Times New Roman" panose="02020603050405020304" pitchFamily="18" charset="0"/>
              </a:rPr>
              <a:t> commands as of this writing. Newer builds of the DSS may have additional properties and commands. Execute the Help command while running the DSS to view the present commands available in your version.</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 (comment) and ! (inline comment)</a:t>
            </a:r>
          </a:p>
          <a:p>
            <a:pPr lvl="0" algn="just">
              <a:spcAft>
                <a:spcPts val="600"/>
              </a:spcAft>
            </a:pPr>
            <a:r>
              <a:rPr lang="en-US" sz="1800" dirty="0">
                <a:latin typeface="Times New Roman" panose="02020603050405020304" pitchFamily="18" charset="0"/>
                <a:cs typeface="Times New Roman" panose="02020603050405020304" pitchFamily="18" charset="0"/>
              </a:rPr>
              <a:t>The appearance of “//” in the command position indicates that this statement is a comment line. It is ignored by the DSS. If you wish to place an in‐line comment at the end of a command line, use the “!” character. The parser ignores all characters following the ! character.</a:t>
            </a:r>
          </a:p>
          <a:p>
            <a:pPr marL="914400" lvl="0" algn="just">
              <a:spcAft>
                <a:spcPts val="600"/>
              </a:spcAft>
            </a:pPr>
            <a:r>
              <a:rPr lang="en-US" sz="1400" dirty="0">
                <a:latin typeface="Courier New" panose="02070309020205020404" pitchFamily="49" charset="0"/>
                <a:cs typeface="Courier New" panose="02070309020205020404" pitchFamily="49" charset="0"/>
              </a:rPr>
              <a:t>// This is a comment line</a:t>
            </a:r>
          </a:p>
          <a:p>
            <a:pPr marL="914400" lvl="0" algn="just">
              <a:spcAft>
                <a:spcPts val="600"/>
              </a:spcAft>
            </a:pPr>
            <a:r>
              <a:rPr lang="en-US" sz="1400" dirty="0">
                <a:latin typeface="Courier New" panose="02070309020205020404" pitchFamily="49" charset="0"/>
                <a:cs typeface="Courier New" panose="02070309020205020404" pitchFamily="49" charset="0"/>
              </a:rPr>
              <a:t>New line.line4 </a:t>
            </a:r>
            <a:r>
              <a:rPr lang="en-US" sz="1400" dirty="0" err="1">
                <a:latin typeface="Courier New" panose="02070309020205020404" pitchFamily="49" charset="0"/>
                <a:cs typeface="Courier New" panose="02070309020205020404" pitchFamily="49" charset="0"/>
              </a:rPr>
              <a:t>linecode</a:t>
            </a:r>
            <a:r>
              <a:rPr lang="en-US" sz="1400" dirty="0">
                <a:latin typeface="Courier New" panose="02070309020205020404" pitchFamily="49" charset="0"/>
                <a:cs typeface="Courier New" panose="02070309020205020404" pitchFamily="49" charset="0"/>
              </a:rPr>
              <a:t>=336acsr length=2.0 ! this is an in‐line comment</a:t>
            </a:r>
          </a:p>
        </p:txBody>
      </p:sp>
    </p:spTree>
    <p:extLst>
      <p:ext uri="{BB962C8B-B14F-4D97-AF65-F5344CB8AC3E}">
        <p14:creationId xmlns:p14="http://schemas.microsoft.com/office/powerpoint/2010/main" val="10049360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29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755148"/>
          </a:xfrm>
          <a:prstGeom prst="rect">
            <a:avLst/>
          </a:prstGeom>
          <a:noFill/>
        </p:spPr>
        <p:txBody>
          <a:bodyPr wrap="square" rtlCol="0">
            <a:spAutoFit/>
          </a:bodyPr>
          <a:lstStyle/>
          <a:p>
            <a:pPr lvl="0" algn="just">
              <a:spcAft>
                <a:spcPts val="600"/>
              </a:spcAft>
            </a:pPr>
            <a:r>
              <a:rPr lang="en-US" sz="1800" b="1" i="1" dirty="0"/>
              <a:t>/* … */ Block Comments</a:t>
            </a:r>
          </a:p>
          <a:p>
            <a:pPr lvl="0" algn="just">
              <a:spcAft>
                <a:spcPts val="600"/>
              </a:spcAft>
            </a:pPr>
            <a:r>
              <a:rPr lang="en-US" sz="1800" dirty="0">
                <a:latin typeface="Times New Roman" panose="02020603050405020304" pitchFamily="18" charset="0"/>
                <a:cs typeface="Times New Roman" panose="02020603050405020304" pitchFamily="18" charset="0"/>
              </a:rPr>
              <a:t>New at version 7.6, you can now comment out whole sections (whole lines of script) using the block comment capability. The block comment must begin with /* in the FIRST column of the line. The block comment terminates after the appearance of */ anywhere in a line or with the end of a script file or selection in a script window. Example:</a:t>
            </a:r>
          </a:p>
          <a:p>
            <a:pPr marL="914400" lvl="0" algn="just">
              <a:spcAft>
                <a:spcPts val="600"/>
              </a:spcAft>
            </a:pPr>
            <a:r>
              <a:rPr lang="en-US" sz="1400" dirty="0">
                <a:latin typeface="Courier New" panose="02070309020205020404" pitchFamily="49" charset="0"/>
                <a:cs typeface="Courier New" panose="02070309020205020404" pitchFamily="49" charset="0"/>
              </a:rPr>
              <a:t>Compile "C:\Users\prdu001\DSSData\CDR\Master3.DSS"</a:t>
            </a:r>
          </a:p>
          <a:p>
            <a:pPr marL="914400" lvl="0" algn="just">
              <a:spcAft>
                <a:spcPts val="600"/>
              </a:spcAft>
            </a:pPr>
            <a:r>
              <a:rPr lang="en-US" sz="1400" dirty="0">
                <a:latin typeface="Courier New" panose="02070309020205020404" pitchFamily="49" charset="0"/>
                <a:cs typeface="Courier New" panose="02070309020205020404" pitchFamily="49" charset="0"/>
              </a:rPr>
              <a:t>New Monitor.Line1-PQ Line.LINE1 1 mode=1 </a:t>
            </a:r>
            <a:r>
              <a:rPr lang="en-US" sz="1400" dirty="0" err="1">
                <a:latin typeface="Courier New" panose="02070309020205020404" pitchFamily="49" charset="0"/>
                <a:cs typeface="Courier New" panose="02070309020205020404" pitchFamily="49" charset="0"/>
              </a:rPr>
              <a:t>ppolar</a:t>
            </a:r>
            <a:r>
              <a:rPr lang="en-US" sz="1400" dirty="0">
                <a:latin typeface="Courier New" panose="02070309020205020404" pitchFamily="49" charset="0"/>
                <a:cs typeface="Courier New" panose="02070309020205020404" pitchFamily="49" charset="0"/>
              </a:rPr>
              <a:t>=no</a:t>
            </a:r>
          </a:p>
          <a:p>
            <a:pPr marL="914400" lvl="0" algn="just">
              <a:spcAft>
                <a:spcPts val="600"/>
              </a:spcAft>
            </a:pPr>
            <a:r>
              <a:rPr lang="en-US" sz="1400" dirty="0">
                <a:latin typeface="Courier New" panose="02070309020205020404" pitchFamily="49" charset="0"/>
                <a:cs typeface="Courier New" panose="02070309020205020404" pitchFamily="49" charset="0"/>
              </a:rPr>
              <a:t>New Monitor.Line1-VI Line.LINE1 1 mode=0 </a:t>
            </a:r>
            <a:r>
              <a:rPr lang="en-US" sz="1400" dirty="0" err="1">
                <a:latin typeface="Courier New" panose="02070309020205020404" pitchFamily="49" charset="0"/>
                <a:cs typeface="Courier New" panose="02070309020205020404" pitchFamily="49" charset="0"/>
              </a:rPr>
              <a:t>VIpolar</a:t>
            </a:r>
            <a:r>
              <a:rPr lang="en-US" sz="1400" dirty="0">
                <a:latin typeface="Courier New" panose="02070309020205020404" pitchFamily="49" charset="0"/>
                <a:cs typeface="Courier New" panose="02070309020205020404" pitchFamily="49" charset="0"/>
              </a:rPr>
              <a:t>=Yes</a:t>
            </a:r>
          </a:p>
          <a:p>
            <a:pPr marL="914400" lvl="0" algn="just">
              <a:spcAft>
                <a:spcPts val="600"/>
              </a:spcAft>
            </a:pPr>
            <a:r>
              <a:rPr lang="en-US" sz="1400" dirty="0">
                <a:latin typeface="Courier New" panose="02070309020205020404" pitchFamily="49" charset="0"/>
                <a:cs typeface="Courier New" panose="02070309020205020404" pitchFamily="49" charset="0"/>
              </a:rPr>
              <a:t>/* comment out the next two monitors</a:t>
            </a:r>
          </a:p>
          <a:p>
            <a:pPr marL="914400" lvl="0" algn="just">
              <a:spcAft>
                <a:spcPts val="600"/>
              </a:spcAft>
            </a:pPr>
            <a:r>
              <a:rPr lang="en-US" sz="1400" dirty="0">
                <a:latin typeface="Courier New" panose="02070309020205020404" pitchFamily="49" charset="0"/>
                <a:cs typeface="Courier New" panose="02070309020205020404" pitchFamily="49" charset="0"/>
              </a:rPr>
              <a:t>New </a:t>
            </a:r>
            <a:r>
              <a:rPr lang="en-US" sz="1400" dirty="0" err="1">
                <a:latin typeface="Courier New" panose="02070309020205020404" pitchFamily="49" charset="0"/>
                <a:cs typeface="Courier New" panose="02070309020205020404" pitchFamily="49" charset="0"/>
              </a:rPr>
              <a:t>Monitor.Source</a:t>
            </a:r>
            <a:r>
              <a:rPr lang="en-US" sz="1400" dirty="0">
                <a:latin typeface="Courier New" panose="02070309020205020404" pitchFamily="49" charset="0"/>
                <a:cs typeface="Courier New" panose="02070309020205020404" pitchFamily="49" charset="0"/>
              </a:rPr>
              <a:t>-PQ </a:t>
            </a:r>
            <a:r>
              <a:rPr lang="en-US" sz="1400" dirty="0" err="1">
                <a:latin typeface="Courier New" panose="02070309020205020404" pitchFamily="49" charset="0"/>
                <a:cs typeface="Courier New" panose="02070309020205020404" pitchFamily="49" charset="0"/>
              </a:rPr>
              <a:t>Vsource.source</a:t>
            </a:r>
            <a:r>
              <a:rPr lang="en-US" sz="1400" dirty="0">
                <a:latin typeface="Courier New" panose="02070309020205020404" pitchFamily="49" charset="0"/>
                <a:cs typeface="Courier New" panose="02070309020205020404" pitchFamily="49" charset="0"/>
              </a:rPr>
              <a:t> 1 mode=1 </a:t>
            </a:r>
            <a:r>
              <a:rPr lang="en-US" sz="1400" dirty="0" err="1">
                <a:latin typeface="Courier New" panose="02070309020205020404" pitchFamily="49" charset="0"/>
                <a:cs typeface="Courier New" panose="02070309020205020404" pitchFamily="49" charset="0"/>
              </a:rPr>
              <a:t>ppolar</a:t>
            </a:r>
            <a:r>
              <a:rPr lang="en-US" sz="1400" dirty="0">
                <a:latin typeface="Courier New" panose="02070309020205020404" pitchFamily="49" charset="0"/>
                <a:cs typeface="Courier New" panose="02070309020205020404" pitchFamily="49" charset="0"/>
              </a:rPr>
              <a:t>=no</a:t>
            </a:r>
          </a:p>
          <a:p>
            <a:pPr marL="914400" lvl="0" algn="just">
              <a:spcAft>
                <a:spcPts val="600"/>
              </a:spcAft>
            </a:pPr>
            <a:r>
              <a:rPr lang="en-US" sz="1400" dirty="0">
                <a:latin typeface="Courier New" panose="02070309020205020404" pitchFamily="49" charset="0"/>
                <a:cs typeface="Courier New" panose="02070309020205020404" pitchFamily="49" charset="0"/>
              </a:rPr>
              <a:t>New </a:t>
            </a:r>
            <a:r>
              <a:rPr lang="en-US" sz="1400" dirty="0" err="1">
                <a:latin typeface="Courier New" panose="02070309020205020404" pitchFamily="49" charset="0"/>
                <a:cs typeface="Courier New" panose="02070309020205020404" pitchFamily="49" charset="0"/>
              </a:rPr>
              <a:t>Monitor.source</a:t>
            </a:r>
            <a:r>
              <a:rPr lang="en-US" sz="1400" dirty="0">
                <a:latin typeface="Courier New" panose="02070309020205020404" pitchFamily="49" charset="0"/>
                <a:cs typeface="Courier New" panose="02070309020205020404" pitchFamily="49" charset="0"/>
              </a:rPr>
              <a:t>-VI </a:t>
            </a:r>
            <a:r>
              <a:rPr lang="en-US" sz="1400" dirty="0" err="1">
                <a:latin typeface="Courier New" panose="02070309020205020404" pitchFamily="49" charset="0"/>
                <a:cs typeface="Courier New" panose="02070309020205020404" pitchFamily="49" charset="0"/>
              </a:rPr>
              <a:t>Vsource.source</a:t>
            </a:r>
            <a:r>
              <a:rPr lang="en-US" sz="1400" dirty="0">
                <a:latin typeface="Courier New" panose="02070309020205020404" pitchFamily="49" charset="0"/>
                <a:cs typeface="Courier New" panose="02070309020205020404" pitchFamily="49" charset="0"/>
              </a:rPr>
              <a:t> 1 mode=0 </a:t>
            </a:r>
            <a:r>
              <a:rPr lang="en-US" sz="1400" dirty="0" err="1">
                <a:latin typeface="Courier New" panose="02070309020205020404" pitchFamily="49" charset="0"/>
                <a:cs typeface="Courier New" panose="02070309020205020404" pitchFamily="49" charset="0"/>
              </a:rPr>
              <a:t>VIpolar</a:t>
            </a:r>
            <a:r>
              <a:rPr lang="en-US" sz="1400" dirty="0">
                <a:latin typeface="Courier New" panose="02070309020205020404" pitchFamily="49" charset="0"/>
                <a:cs typeface="Courier New" panose="02070309020205020404" pitchFamily="49" charset="0"/>
              </a:rPr>
              <a:t>=Yes</a:t>
            </a:r>
          </a:p>
          <a:p>
            <a:pPr marL="914400" lvl="0" algn="just">
              <a:spcAft>
                <a:spcPts val="600"/>
              </a:spcAft>
            </a:pPr>
            <a:r>
              <a:rPr lang="en-US" sz="1400" dirty="0">
                <a:latin typeface="Courier New" panose="02070309020205020404" pitchFamily="49" charset="0"/>
                <a:cs typeface="Courier New" panose="02070309020205020404" pitchFamily="49" charset="0"/>
              </a:rPr>
              <a:t>****/ End of block comment</a:t>
            </a:r>
          </a:p>
          <a:p>
            <a:pPr marL="914400" lvl="0" algn="just">
              <a:spcAft>
                <a:spcPts val="600"/>
              </a:spcAft>
            </a:pPr>
            <a:r>
              <a:rPr lang="en-US" sz="1400" dirty="0">
                <a:latin typeface="Courier New" panose="02070309020205020404" pitchFamily="49" charset="0"/>
                <a:cs typeface="Courier New" panose="02070309020205020404" pitchFamily="49" charset="0"/>
              </a:rPr>
              <a:t>New Monitor.Tran2-VI </a:t>
            </a:r>
            <a:r>
              <a:rPr lang="en-US" sz="1400" dirty="0" err="1">
                <a:latin typeface="Courier New" panose="02070309020205020404" pitchFamily="49" charset="0"/>
                <a:cs typeface="Courier New" panose="02070309020205020404" pitchFamily="49" charset="0"/>
              </a:rPr>
              <a:t>Transformer.PHAB</a:t>
            </a:r>
            <a:r>
              <a:rPr lang="en-US" sz="1400" dirty="0">
                <a:latin typeface="Courier New" panose="02070309020205020404" pitchFamily="49" charset="0"/>
                <a:cs typeface="Courier New" panose="02070309020205020404" pitchFamily="49" charset="0"/>
              </a:rPr>
              <a:t> 2 mod=0 </a:t>
            </a:r>
            <a:r>
              <a:rPr lang="en-US" sz="1400" dirty="0" err="1">
                <a:latin typeface="Courier New" panose="02070309020205020404" pitchFamily="49" charset="0"/>
                <a:cs typeface="Courier New" panose="02070309020205020404" pitchFamily="49" charset="0"/>
              </a:rPr>
              <a:t>VIPolar</a:t>
            </a:r>
            <a:r>
              <a:rPr lang="en-US" sz="1400" dirty="0">
                <a:latin typeface="Courier New" panose="02070309020205020404" pitchFamily="49" charset="0"/>
                <a:cs typeface="Courier New" panose="02070309020205020404" pitchFamily="49" charset="0"/>
              </a:rPr>
              <a:t>=no</a:t>
            </a:r>
          </a:p>
          <a:p>
            <a:pPr marL="914400" lvl="0" algn="just">
              <a:spcAft>
                <a:spcPts val="600"/>
              </a:spcAft>
            </a:pPr>
            <a:r>
              <a:rPr lang="en-US" sz="1400" dirty="0">
                <a:latin typeface="Courier New" panose="02070309020205020404" pitchFamily="49" charset="0"/>
                <a:cs typeface="Courier New" panose="02070309020205020404" pitchFamily="49" charset="0"/>
              </a:rPr>
              <a:t>New Monitor.Tran3-VI </a:t>
            </a:r>
            <a:r>
              <a:rPr lang="en-US" sz="1400" dirty="0" err="1">
                <a:latin typeface="Courier New" panose="02070309020205020404" pitchFamily="49" charset="0"/>
                <a:cs typeface="Courier New" panose="02070309020205020404" pitchFamily="49" charset="0"/>
              </a:rPr>
              <a:t>Transformer.PHAB</a:t>
            </a:r>
            <a:r>
              <a:rPr lang="en-US" sz="1400" dirty="0">
                <a:latin typeface="Courier New" panose="02070309020205020404" pitchFamily="49" charset="0"/>
                <a:cs typeface="Courier New" panose="02070309020205020404" pitchFamily="49" charset="0"/>
              </a:rPr>
              <a:t> 3 mod=0 </a:t>
            </a:r>
            <a:r>
              <a:rPr lang="en-US" sz="1400" dirty="0" err="1">
                <a:latin typeface="Courier New" panose="02070309020205020404" pitchFamily="49" charset="0"/>
                <a:cs typeface="Courier New" panose="02070309020205020404" pitchFamily="49" charset="0"/>
              </a:rPr>
              <a:t>VIPolar</a:t>
            </a:r>
            <a:r>
              <a:rPr lang="en-US" sz="1400" dirty="0">
                <a:latin typeface="Courier New" panose="02070309020205020404" pitchFamily="49" charset="0"/>
                <a:cs typeface="Courier New" panose="02070309020205020404" pitchFamily="49" charset="0"/>
              </a:rPr>
              <a:t>=no</a:t>
            </a:r>
          </a:p>
          <a:p>
            <a:pPr marL="914400" lvl="0" algn="just">
              <a:spcAft>
                <a:spcPts val="600"/>
              </a:spcAft>
            </a:pPr>
            <a:r>
              <a:rPr lang="en-US" sz="1400" dirty="0">
                <a:latin typeface="Courier New" panose="02070309020205020404" pitchFamily="49" charset="0"/>
                <a:cs typeface="Courier New" panose="02070309020205020404" pitchFamily="49" charset="0"/>
              </a:rPr>
              <a:t>Solve</a:t>
            </a:r>
          </a:p>
        </p:txBody>
      </p:sp>
    </p:spTree>
    <p:extLst>
      <p:ext uri="{BB962C8B-B14F-4D97-AF65-F5344CB8AC3E}">
        <p14:creationId xmlns:p14="http://schemas.microsoft.com/office/powerpoint/2010/main" val="305476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4"/>
          </p:nvPr>
        </p:nvSpPr>
        <p:spPr/>
        <p:txBody>
          <a:bodyPr/>
          <a:lstStyle/>
          <a:p>
            <a:fld id="{179A9A4E-4C82-4D44-9372-C31BB3818094}" type="slidenum">
              <a:rPr lang="en-US" smtClean="0"/>
              <a:pPr/>
              <a:t>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143000"/>
            <a:ext cx="8009238" cy="4801314"/>
          </a:xfrm>
          <a:prstGeom prst="rect">
            <a:avLst/>
          </a:prstGeom>
          <a:noFill/>
        </p:spPr>
        <p:txBody>
          <a:bodyPr wrap="square" rtlCol="0">
            <a:spAutoFit/>
          </a:bodyPr>
          <a:lstStyle/>
          <a:p>
            <a:pPr lvl="0" algn="just"/>
            <a:r>
              <a:rPr lang="en-US" sz="1800" dirty="0"/>
              <a:t>The DSS is designed such that all functions can be carried out through text‐based DSS Command Language scripts. The text streams may come from any of these sources:</a:t>
            </a:r>
          </a:p>
          <a:p>
            <a:pPr lvl="0" algn="just"/>
            <a:r>
              <a:rPr lang="en-US" sz="1800" dirty="0"/>
              <a:t>1. Selecting and executing a script on a Control Panel window,</a:t>
            </a:r>
          </a:p>
          <a:p>
            <a:pPr lvl="0" algn="just"/>
            <a:r>
              <a:rPr lang="en-US" sz="1800" dirty="0"/>
              <a:t>2. Through the COM interface, or</a:t>
            </a:r>
          </a:p>
          <a:p>
            <a:pPr lvl="0" algn="just"/>
            <a:r>
              <a:rPr lang="en-US" sz="1800" dirty="0"/>
              <a:t>3. From a standard text file to which the command interpreter may be temporarily redirected (Compile or Redirect commands). </a:t>
            </a:r>
          </a:p>
          <a:p>
            <a:pPr lvl="0" algn="just"/>
            <a:endParaRPr lang="en-US" sz="1800" dirty="0"/>
          </a:p>
          <a:p>
            <a:pPr lvl="0" algn="just"/>
            <a:r>
              <a:rPr lang="en-US" sz="1800" dirty="0"/>
              <a:t>This makes the DSS an easily accessible tool for users who simply want to key in a small circuit and do a quick study as well as to those who perform quite complicated studies. It also makes the DSS more easily adapted by others who have a great deal invested in their own database and would put forth much effort to conform to another. Text files are the most common means of transferring data from one source into another. The DSS scripts can often be configured to be close to various data transfer formats.</a:t>
            </a:r>
          </a:p>
          <a:p>
            <a:pPr lvl="0" algn="just"/>
            <a:r>
              <a:rPr lang="en-US" sz="1800" dirty="0"/>
              <a:t>Always refer to the </a:t>
            </a:r>
            <a:r>
              <a:rPr lang="en-US" sz="1800" b="1" dirty="0"/>
              <a:t>Help </a:t>
            </a:r>
            <a:r>
              <a:rPr lang="en-US" sz="1800" dirty="0"/>
              <a:t>command for the latest commands and property names that are recognized by the DSS.</a:t>
            </a:r>
            <a:endParaRPr lang="en-US" sz="1800" baseline="30000" dirty="0"/>
          </a:p>
        </p:txBody>
      </p:sp>
    </p:spTree>
    <p:extLst>
      <p:ext uri="{BB962C8B-B14F-4D97-AF65-F5344CB8AC3E}">
        <p14:creationId xmlns:p14="http://schemas.microsoft.com/office/powerpoint/2010/main" val="2415670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93647"/>
          </a:xfrm>
          <a:prstGeom prst="rect">
            <a:avLst/>
          </a:prstGeom>
          <a:noFill/>
        </p:spPr>
        <p:txBody>
          <a:bodyPr wrap="square" rtlCol="0">
            <a:spAutoFit/>
          </a:bodyPr>
          <a:lstStyle/>
          <a:p>
            <a:pPr lvl="0" algn="just">
              <a:spcAft>
                <a:spcPts val="600"/>
              </a:spcAft>
            </a:pPr>
            <a:r>
              <a:rPr lang="en-US" sz="1800" b="1" i="1" dirty="0"/>
              <a:t>Customizing Solution Processes</a:t>
            </a:r>
          </a:p>
          <a:p>
            <a:pPr lvl="0" algn="just">
              <a:spcAft>
                <a:spcPts val="600"/>
              </a:spcAft>
            </a:pPr>
            <a:r>
              <a:rPr lang="en-US" sz="1800" dirty="0">
                <a:latin typeface="Times New Roman" panose="02020603050405020304" pitchFamily="18" charset="0"/>
                <a:cs typeface="Times New Roman" panose="02020603050405020304" pitchFamily="18" charset="0"/>
              </a:rPr>
              <a:t>The next seven commands, all beginning with an underscore (‘_’) character, allow you to script your own solution process by providing access to the different steps of the solution process.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DoControlActions</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Pops control actions off the control queue according to the present control mode rules. Dispatches </a:t>
            </a:r>
            <a:r>
              <a:rPr lang="en-US" sz="1400" dirty="0" err="1">
                <a:latin typeface="Courier New" panose="02070309020205020404" pitchFamily="49" charset="0"/>
                <a:cs typeface="Courier New" panose="02070309020205020404" pitchFamily="49" charset="0"/>
              </a:rPr>
              <a:t>contol</a:t>
            </a:r>
            <a:r>
              <a:rPr lang="en-US" sz="1400" dirty="0">
                <a:latin typeface="Courier New" panose="02070309020205020404" pitchFamily="49" charset="0"/>
                <a:cs typeface="Courier New" panose="02070309020205020404" pitchFamily="49" charset="0"/>
              </a:rPr>
              <a:t> actions to proper control element "</a:t>
            </a:r>
            <a:r>
              <a:rPr lang="en-US" sz="1400" dirty="0" err="1">
                <a:latin typeface="Courier New" panose="02070309020205020404" pitchFamily="49" charset="0"/>
                <a:cs typeface="Courier New" panose="02070309020205020404" pitchFamily="49" charset="0"/>
              </a:rPr>
              <a:t>DoPendingAction</a:t>
            </a:r>
            <a:r>
              <a:rPr lang="en-US" sz="1400" dirty="0">
                <a:latin typeface="Courier New" panose="02070309020205020404" pitchFamily="49" charset="0"/>
                <a:cs typeface="Courier New" panose="02070309020205020404" pitchFamily="49" charset="0"/>
              </a:rPr>
              <a:t>" handlers.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InitSnap</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a:t>
            </a:r>
            <a:r>
              <a:rPr lang="en-US" sz="1400" dirty="0" err="1">
                <a:latin typeface="Courier New" panose="02070309020205020404" pitchFamily="49" charset="0"/>
                <a:cs typeface="Courier New" panose="02070309020205020404" pitchFamily="49" charset="0"/>
              </a:rPr>
              <a:t>Intialize</a:t>
            </a:r>
            <a:r>
              <a:rPr lang="en-US" sz="1400" dirty="0">
                <a:latin typeface="Courier New" panose="02070309020205020404" pitchFamily="49" charset="0"/>
                <a:cs typeface="Courier New" panose="02070309020205020404" pitchFamily="49" charset="0"/>
              </a:rPr>
              <a:t> iteration counters, etc. that normally occurs at the start of a snapshot solution process.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SampleControls</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Sample the control elements, which push control action requests onto the control queue.</a:t>
            </a:r>
          </a:p>
          <a:p>
            <a:pPr marL="914400" lvl="0" algn="just">
              <a:spcAft>
                <a:spcPts val="600"/>
              </a:spcAft>
            </a:pPr>
            <a:r>
              <a:rPr lang="en-US" sz="1400" dirty="0">
                <a:latin typeface="Times New Roman" panose="02020603050405020304" pitchFamily="18" charset="0"/>
                <a:cs typeface="Times New Roman" panose="02020603050405020304" pitchFamily="18" charset="0"/>
              </a:rPr>
              <a:t>…</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13408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39595"/>
          </a:xfrm>
          <a:prstGeom prst="rect">
            <a:avLst/>
          </a:prstGeom>
          <a:noFill/>
        </p:spPr>
        <p:txBody>
          <a:bodyPr wrap="square" rtlCol="0">
            <a:spAutoFit/>
          </a:bodyPr>
          <a:lstStyle/>
          <a:p>
            <a:pPr lvl="0" algn="just">
              <a:spcAft>
                <a:spcPts val="600"/>
              </a:spcAft>
            </a:pPr>
            <a:r>
              <a:rPr lang="en-US" sz="1800" b="1" i="1" dirty="0"/>
              <a:t>Customizing Solution Processes</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ShowControlQueue</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Show the present control queue contents.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SolveDirect</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Invoke direct solution function in DSS. Non‐iterative solution of Y matrix and active sources only.</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SolveNoControl</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Solves the circuit in present state but does not check for control actions.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SolvePFlow</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Invoke iterative power flow solution function of DSS directly.</a:t>
            </a:r>
          </a:p>
        </p:txBody>
      </p:sp>
    </p:spTree>
    <p:extLst>
      <p:ext uri="{BB962C8B-B14F-4D97-AF65-F5344CB8AC3E}">
        <p14:creationId xmlns:p14="http://schemas.microsoft.com/office/powerpoint/2010/main" val="42575785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39595"/>
          </a:xfrm>
          <a:prstGeom prst="rect">
            <a:avLst/>
          </a:prstGeom>
          <a:noFill/>
        </p:spPr>
        <p:txBody>
          <a:bodyPr wrap="square" rtlCol="0">
            <a:spAutoFit/>
          </a:bodyPr>
          <a:lstStyle/>
          <a:p>
            <a:pPr lvl="0" algn="just">
              <a:spcAft>
                <a:spcPts val="600"/>
              </a:spcAft>
            </a:pPr>
            <a:r>
              <a:rPr lang="en-US" sz="1800" b="1" i="1" dirty="0"/>
              <a:t>Customizing Solution Processes</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ShowControlQueue</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Show the present control queue contents.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SolveDirect</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Invoke direct solution function in DSS. Non‐iterative solution of Y matrix and active sources only.</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SolveNoControl</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Solves the circuit in present state but does not check for control actions.</a:t>
            </a:r>
          </a:p>
          <a:p>
            <a:pPr marL="914400" lvl="0" algn="just">
              <a:spcAft>
                <a:spcPts val="600"/>
              </a:spcAft>
            </a:pPr>
            <a:r>
              <a:rPr lang="en-US" sz="1400" b="1" dirty="0">
                <a:latin typeface="Courier New" panose="02070309020205020404" pitchFamily="49" charset="0"/>
                <a:cs typeface="Courier New" panose="02070309020205020404" pitchFamily="49" charset="0"/>
              </a:rPr>
              <a:t>_</a:t>
            </a:r>
            <a:r>
              <a:rPr lang="en-US" sz="1400" b="1" dirty="0" err="1">
                <a:latin typeface="Courier New" panose="02070309020205020404" pitchFamily="49" charset="0"/>
                <a:cs typeface="Courier New" panose="02070309020205020404" pitchFamily="49" charset="0"/>
              </a:rPr>
              <a:t>SolvePFlow</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For step control of solution process: Invoke iterative power flow solution function of DSS directly.</a:t>
            </a:r>
          </a:p>
        </p:txBody>
      </p:sp>
    </p:spTree>
    <p:extLst>
      <p:ext uri="{BB962C8B-B14F-4D97-AF65-F5344CB8AC3E}">
        <p14:creationId xmlns:p14="http://schemas.microsoft.com/office/powerpoint/2010/main" val="2952147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85706"/>
          </a:xfrm>
          <a:prstGeom prst="rect">
            <a:avLst/>
          </a:prstGeom>
          <a:noFill/>
        </p:spPr>
        <p:txBody>
          <a:bodyPr wrap="square" rtlCol="0">
            <a:spAutoFit/>
          </a:bodyPr>
          <a:lstStyle/>
          <a:p>
            <a:pPr lvl="0" algn="just">
              <a:spcAft>
                <a:spcPts val="600"/>
              </a:spcAft>
            </a:pPr>
            <a:r>
              <a:rPr lang="en-US" sz="1800" b="1" i="1" dirty="0"/>
              <a:t>AddBusMarker</a:t>
            </a:r>
          </a:p>
          <a:p>
            <a:pPr lvl="0" algn="just">
              <a:spcAft>
                <a:spcPts val="600"/>
              </a:spcAft>
            </a:pPr>
            <a:r>
              <a:rPr lang="en-US" sz="1800" dirty="0">
                <a:latin typeface="Times New Roman" panose="02020603050405020304" pitchFamily="18" charset="0"/>
                <a:cs typeface="Times New Roman" panose="02020603050405020304" pitchFamily="18" charset="0"/>
              </a:rPr>
              <a:t>Add a marker to a bus in a circuit plot. Markers must be added before issuing the Plot command. Effect is persistent until circuit is cleared or ClearBusMarkers command is issued. Example:</a:t>
            </a:r>
          </a:p>
          <a:p>
            <a:pPr marL="914400" lvl="0" algn="just">
              <a:spcAft>
                <a:spcPts val="600"/>
              </a:spcAft>
            </a:pPr>
            <a:r>
              <a:rPr lang="en-US" sz="1400" dirty="0">
                <a:latin typeface="Courier New" panose="02070309020205020404" pitchFamily="49" charset="0"/>
                <a:cs typeface="Courier New" panose="02070309020205020404" pitchFamily="49" charset="0"/>
              </a:rPr>
              <a:t>ClearBusMarkers !...Clears any previous bus markers</a:t>
            </a:r>
          </a:p>
          <a:p>
            <a:pPr marL="914400" lvl="0" algn="just">
              <a:spcAft>
                <a:spcPts val="600"/>
              </a:spcAft>
            </a:pPr>
            <a:r>
              <a:rPr lang="en-US" sz="1400" dirty="0">
                <a:latin typeface="Courier New" panose="02070309020205020404" pitchFamily="49" charset="0"/>
                <a:cs typeface="Courier New" panose="02070309020205020404" pitchFamily="49" charset="0"/>
              </a:rPr>
              <a:t>AddBusMarker Bus=Mybusname1 code=5 color=Red size=3</a:t>
            </a:r>
          </a:p>
          <a:p>
            <a:pPr marL="914400" lvl="0" algn="just">
              <a:spcAft>
                <a:spcPts val="600"/>
              </a:spcAft>
            </a:pPr>
            <a:r>
              <a:rPr lang="en-US" sz="1400" dirty="0">
                <a:latin typeface="Courier New" panose="02070309020205020404" pitchFamily="49" charset="0"/>
                <a:cs typeface="Courier New" panose="02070309020205020404" pitchFamily="49" charset="0"/>
              </a:rPr>
              <a:t>AddBusMarker Bus=Mybusname2 code=5 color=Red size=3</a:t>
            </a:r>
          </a:p>
          <a:p>
            <a:pPr marL="914400" lvl="0" algn="just">
              <a:spcAft>
                <a:spcPts val="600"/>
              </a:spcAft>
            </a:pPr>
            <a:r>
              <a:rPr lang="en-US" sz="1400" dirty="0">
                <a:latin typeface="Courier New" panose="02070309020205020404" pitchFamily="49" charset="0"/>
                <a:cs typeface="Courier New" panose="02070309020205020404" pitchFamily="49" charset="0"/>
              </a:rPr>
              <a:t>...</a:t>
            </a:r>
          </a:p>
          <a:p>
            <a:pPr algn="just">
              <a:spcAft>
                <a:spcPts val="600"/>
              </a:spcAft>
            </a:pPr>
            <a:r>
              <a:rPr lang="en-US" sz="1800" dirty="0">
                <a:latin typeface="Times New Roman" panose="02020603050405020304" pitchFamily="18" charset="0"/>
                <a:cs typeface="Times New Roman" panose="02020603050405020304" pitchFamily="18" charset="0"/>
              </a:rPr>
              <a:t>You can use any of the standard color names or RGB numbers. See Help on C1 property in Plot command.</a:t>
            </a:r>
          </a:p>
          <a:p>
            <a:pPr algn="just">
              <a:spcAft>
                <a:spcPts val="600"/>
              </a:spcAft>
            </a:pPr>
            <a:r>
              <a:rPr lang="en-US" sz="1800" dirty="0">
                <a:latin typeface="Times New Roman" panose="02020603050405020304" pitchFamily="18" charset="0"/>
                <a:cs typeface="Times New Roman" panose="02020603050405020304" pitchFamily="18" charset="0"/>
              </a:rPr>
              <a:t>To clear the present definitions of bus markers, issue the ClearBusMarkers command. If you specify a </a:t>
            </a:r>
            <a:r>
              <a:rPr lang="en-US" sz="1800" dirty="0" err="1">
                <a:latin typeface="Times New Roman" panose="02020603050405020304" pitchFamily="18" charset="0"/>
                <a:cs typeface="Times New Roman" panose="02020603050405020304" pitchFamily="18" charset="0"/>
              </a:rPr>
              <a:t>busname</a:t>
            </a:r>
            <a:r>
              <a:rPr lang="en-US" sz="1800" dirty="0">
                <a:latin typeface="Times New Roman" panose="02020603050405020304" pitchFamily="18" charset="0"/>
                <a:cs typeface="Times New Roman" panose="02020603050405020304" pitchFamily="18" charset="0"/>
              </a:rPr>
              <a:t> that doesn’t exist, it is simply ignored. See Set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description below to see a list of marker codes presently implemented.</a:t>
            </a:r>
          </a:p>
        </p:txBody>
      </p:sp>
    </p:spTree>
    <p:extLst>
      <p:ext uri="{BB962C8B-B14F-4D97-AF65-F5344CB8AC3E}">
        <p14:creationId xmlns:p14="http://schemas.microsoft.com/office/powerpoint/2010/main" val="5207592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170099"/>
          </a:xfrm>
          <a:prstGeom prst="rect">
            <a:avLst/>
          </a:prstGeom>
          <a:noFill/>
        </p:spPr>
        <p:txBody>
          <a:bodyPr wrap="square" rtlCol="0">
            <a:spAutoFit/>
          </a:bodyPr>
          <a:lstStyle/>
          <a:p>
            <a:pPr lvl="0" algn="just">
              <a:spcAft>
                <a:spcPts val="600"/>
              </a:spcAft>
            </a:pPr>
            <a:r>
              <a:rPr lang="en-US" sz="1800" b="1" i="1" dirty="0"/>
              <a:t>AllocateLoads</a:t>
            </a:r>
          </a:p>
          <a:p>
            <a:pPr lvl="0" algn="just">
              <a:spcAft>
                <a:spcPts val="600"/>
              </a:spcAft>
            </a:pPr>
            <a:r>
              <a:rPr lang="en-US" sz="1800" dirty="0">
                <a:latin typeface="Times New Roman" panose="02020603050405020304" pitchFamily="18" charset="0"/>
                <a:cs typeface="Times New Roman" panose="02020603050405020304" pitchFamily="18" charset="0"/>
              </a:rPr>
              <a:t>Estimates the allocation factors for loads that are defined using the XFKVA property. Requires that </a:t>
            </a:r>
            <a:r>
              <a:rPr lang="en-US" sz="1800" dirty="0" err="1">
                <a:latin typeface="Times New Roman" panose="02020603050405020304" pitchFamily="18" charset="0"/>
                <a:cs typeface="Times New Roman" panose="02020603050405020304" pitchFamily="18" charset="0"/>
              </a:rPr>
              <a:t>energymeter</a:t>
            </a:r>
            <a:r>
              <a:rPr lang="en-US" sz="1800" dirty="0">
                <a:latin typeface="Times New Roman" panose="02020603050405020304" pitchFamily="18" charset="0"/>
                <a:cs typeface="Times New Roman" panose="02020603050405020304" pitchFamily="18" charset="0"/>
              </a:rPr>
              <a:t> objects be defined with the PEAKCURRENT property set. Loads that are not in the zone of an </a:t>
            </a:r>
            <a:r>
              <a:rPr lang="en-US" sz="1800" dirty="0" err="1">
                <a:latin typeface="Times New Roman" panose="02020603050405020304" pitchFamily="18" charset="0"/>
                <a:cs typeface="Times New Roman" panose="02020603050405020304" pitchFamily="18" charset="0"/>
              </a:rPr>
              <a:t>energymeter</a:t>
            </a:r>
            <a:r>
              <a:rPr lang="en-US" sz="1800" dirty="0">
                <a:latin typeface="Times New Roman" panose="02020603050405020304" pitchFamily="18" charset="0"/>
                <a:cs typeface="Times New Roman" panose="02020603050405020304" pitchFamily="18" charset="0"/>
              </a:rPr>
              <a:t> cannot be allocated. This command adjusts the allocation factors for the appropriate loads until the best match possible to the meter values is achieved. Loads are adjusted by phase. Therefore all single‐phase loads on the same phase will end up with the same allocation factors.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If loads are not defined with the XKVA property, they are ignored by this command.</a:t>
            </a:r>
            <a:endParaRPr lang="en-US" sz="1400" dirty="0">
              <a:latin typeface="Courier New" panose="02070309020205020404" pitchFamily="49" charset="0"/>
              <a:cs typeface="Courier New" panose="02070309020205020404" pitchFamily="49" charset="0"/>
            </a:endParaRPr>
          </a:p>
          <a:p>
            <a:pPr marL="914400" lvl="0" algn="just">
              <a:spcAft>
                <a:spcPts val="600"/>
              </a:spcAft>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61101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2923877"/>
          </a:xfrm>
          <a:prstGeom prst="rect">
            <a:avLst/>
          </a:prstGeom>
          <a:noFill/>
        </p:spPr>
        <p:txBody>
          <a:bodyPr wrap="square" rtlCol="0">
            <a:spAutoFit/>
          </a:bodyPr>
          <a:lstStyle/>
          <a:p>
            <a:pPr lvl="0" algn="just">
              <a:spcAft>
                <a:spcPts val="600"/>
              </a:spcAft>
            </a:pPr>
            <a:r>
              <a:rPr lang="en-US" sz="1800" b="1" i="1" dirty="0"/>
              <a:t>BusCoords</a:t>
            </a:r>
          </a:p>
          <a:p>
            <a:pPr lvl="0" algn="just">
              <a:spcAft>
                <a:spcPts val="600"/>
              </a:spcAft>
            </a:pPr>
            <a:r>
              <a:rPr lang="en-US" sz="1800" dirty="0">
                <a:latin typeface="Times New Roman" panose="02020603050405020304" pitchFamily="18" charset="0"/>
                <a:cs typeface="Times New Roman" panose="02020603050405020304" pitchFamily="18" charset="0"/>
              </a:rPr>
              <a:t>Define </a:t>
            </a:r>
            <a:r>
              <a:rPr lang="en-US" sz="1800" dirty="0" err="1">
                <a:latin typeface="Times New Roman" panose="02020603050405020304" pitchFamily="18" charset="0"/>
                <a:cs typeface="Times New Roman" panose="02020603050405020304" pitchFamily="18" charset="0"/>
              </a:rPr>
              <a:t>x,y</a:t>
            </a:r>
            <a:r>
              <a:rPr lang="en-US" sz="1800" dirty="0">
                <a:latin typeface="Times New Roman" panose="02020603050405020304" pitchFamily="18" charset="0"/>
                <a:cs typeface="Times New Roman" panose="02020603050405020304" pitchFamily="18" charset="0"/>
              </a:rPr>
              <a:t> coordinates for buses. Execute after Solve or </a:t>
            </a:r>
            <a:r>
              <a:rPr lang="en-US" sz="1800" dirty="0" err="1">
                <a:latin typeface="Times New Roman" panose="02020603050405020304" pitchFamily="18" charset="0"/>
                <a:cs typeface="Times New Roman" panose="02020603050405020304" pitchFamily="18" charset="0"/>
              </a:rPr>
              <a:t>MakeBusList</a:t>
            </a:r>
            <a:r>
              <a:rPr lang="en-US" sz="1800" dirty="0">
                <a:latin typeface="Times New Roman" panose="02020603050405020304" pitchFamily="18" charset="0"/>
                <a:cs typeface="Times New Roman" panose="02020603050405020304" pitchFamily="18" charset="0"/>
              </a:rPr>
              <a:t> command is executed so that bus lists are </a:t>
            </a:r>
            <a:r>
              <a:rPr lang="en-US" sz="1800" dirty="0" err="1">
                <a:latin typeface="Times New Roman" panose="02020603050405020304" pitchFamily="18" charset="0"/>
                <a:cs typeface="Times New Roman" panose="02020603050405020304" pitchFamily="18" charset="0"/>
              </a:rPr>
              <a:t>defined.Reads</a:t>
            </a:r>
            <a:r>
              <a:rPr lang="en-US" sz="1800" dirty="0">
                <a:latin typeface="Times New Roman" panose="02020603050405020304" pitchFamily="18" charset="0"/>
                <a:cs typeface="Times New Roman" panose="02020603050405020304" pitchFamily="18" charset="0"/>
              </a:rPr>
              <a:t> coordinates from a CSV file with records of the form:</a:t>
            </a:r>
          </a:p>
          <a:p>
            <a:pPr marL="914400" lvl="0" algn="just">
              <a:spcAft>
                <a:spcPts val="600"/>
              </a:spcAft>
            </a:pPr>
            <a:r>
              <a:rPr lang="en-US" sz="1400" dirty="0" err="1">
                <a:latin typeface="Courier New" panose="02070309020205020404" pitchFamily="49" charset="0"/>
                <a:cs typeface="Courier New" panose="02070309020205020404" pitchFamily="49" charset="0"/>
              </a:rPr>
              <a:t>busname</a:t>
            </a:r>
            <a:r>
              <a:rPr lang="en-US" sz="1400" dirty="0">
                <a:latin typeface="Courier New" panose="02070309020205020404" pitchFamily="49" charset="0"/>
                <a:cs typeface="Courier New" panose="02070309020205020404" pitchFamily="49" charset="0"/>
              </a:rPr>
              <a:t>, x, y.</a:t>
            </a:r>
          </a:p>
          <a:p>
            <a:pPr lvl="0" algn="just">
              <a:spcAft>
                <a:spcPts val="600"/>
              </a:spcAft>
            </a:pPr>
            <a:r>
              <a:rPr lang="en-US" sz="1800" dirty="0">
                <a:latin typeface="Times New Roman" panose="02020603050405020304" pitchFamily="18" charset="0"/>
                <a:cs typeface="Times New Roman" panose="02020603050405020304" pitchFamily="18" charset="0"/>
              </a:rPr>
              <a:t>You may use spaces and tabs as well as commas for value separators.</a:t>
            </a:r>
          </a:p>
          <a:p>
            <a:pPr lvl="0" algn="just">
              <a:spcAft>
                <a:spcPts val="600"/>
              </a:spcAft>
            </a:pPr>
            <a:r>
              <a:rPr lang="en-US" sz="1800" dirty="0">
                <a:latin typeface="Times New Roman" panose="02020603050405020304" pitchFamily="18" charset="0"/>
                <a:cs typeface="Times New Roman" panose="02020603050405020304" pitchFamily="18" charset="0"/>
              </a:rPr>
              <a:t>Example:</a:t>
            </a:r>
          </a:p>
          <a:p>
            <a:pPr marL="914400" algn="just">
              <a:spcAft>
                <a:spcPts val="600"/>
              </a:spcAft>
            </a:pPr>
            <a:r>
              <a:rPr lang="en-US" sz="1400" dirty="0">
                <a:latin typeface="Courier New" panose="02070309020205020404" pitchFamily="49" charset="0"/>
                <a:cs typeface="Courier New" panose="02070309020205020404" pitchFamily="49" charset="0"/>
              </a:rPr>
              <a:t>BusCoords [file=]xxxx.csv</a:t>
            </a:r>
          </a:p>
          <a:p>
            <a:pPr lvl="0" algn="just">
              <a:spcAft>
                <a:spcPts val="600"/>
              </a:spcAft>
            </a:pPr>
            <a:r>
              <a:rPr lang="en-US" sz="1800" dirty="0">
                <a:latin typeface="Times New Roman" panose="02020603050405020304" pitchFamily="18" charset="0"/>
                <a:cs typeface="Times New Roman" panose="02020603050405020304" pitchFamily="18" charset="0"/>
              </a:rPr>
              <a:t>See also </a:t>
            </a:r>
            <a:r>
              <a:rPr lang="en-US" sz="1400" b="1" dirty="0">
                <a:latin typeface="Courier New" panose="02070309020205020404" pitchFamily="49" charset="0"/>
                <a:cs typeface="Courier New" panose="02070309020205020404" pitchFamily="49" charset="0"/>
              </a:rPr>
              <a:t>LatLongCoords</a:t>
            </a: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31758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78094"/>
          </a:xfrm>
          <a:prstGeom prst="rect">
            <a:avLst/>
          </a:prstGeom>
          <a:noFill/>
        </p:spPr>
        <p:txBody>
          <a:bodyPr wrap="square" rtlCol="0">
            <a:spAutoFit/>
          </a:bodyPr>
          <a:lstStyle/>
          <a:p>
            <a:pPr lvl="0" algn="just">
              <a:spcAft>
                <a:spcPts val="600"/>
              </a:spcAft>
            </a:pPr>
            <a:r>
              <a:rPr lang="en-US" sz="1800" b="1" i="1" dirty="0"/>
              <a:t>CalcVoltageBases</a:t>
            </a:r>
          </a:p>
          <a:p>
            <a:pPr lvl="0" algn="just">
              <a:spcAft>
                <a:spcPts val="600"/>
              </a:spcAft>
            </a:pPr>
            <a:r>
              <a:rPr lang="en-US" sz="1800" dirty="0">
                <a:latin typeface="Times New Roman" panose="02020603050405020304" pitchFamily="18" charset="0"/>
                <a:cs typeface="Times New Roman" panose="02020603050405020304" pitchFamily="18" charset="0"/>
              </a:rPr>
              <a:t>Estimates the voltage base for each bus based on the array of voltage bases defined with a "</a:t>
            </a:r>
            <a:r>
              <a:rPr lang="en-US" sz="1800" b="1" dirty="0" err="1">
                <a:latin typeface="Courier New" panose="02070309020205020404" pitchFamily="49" charset="0"/>
                <a:cs typeface="Courier New" panose="02070309020205020404" pitchFamily="49" charset="0"/>
              </a:rPr>
              <a:t>SetVoltagebases</a:t>
            </a:r>
            <a:r>
              <a:rPr lang="en-US" sz="1800" b="1" dirty="0">
                <a:latin typeface="Courier New" panose="02070309020205020404" pitchFamily="49" charset="0"/>
                <a:cs typeface="Courier New" panose="02070309020205020404" pitchFamily="49" charset="0"/>
              </a:rPr>
              <a:t>=...</a:t>
            </a:r>
            <a:r>
              <a:rPr lang="en-US" sz="1800" dirty="0">
                <a:latin typeface="Times New Roman" panose="02020603050405020304" pitchFamily="18" charset="0"/>
                <a:cs typeface="Times New Roman" panose="02020603050405020304" pitchFamily="18" charset="0"/>
              </a:rPr>
              <a:t>" command. Performs a zero‐current power flow considering only the series power‐delivery elements of the system. No loads, generators, or other shunt elements are included in the solution. The voltage base for each bus is then set to the nearest voltage base specified in the voltage base array.</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Alternatively, you may use the SetkVBase command to set the voltage base for each bus individually. Note that the </a:t>
            </a:r>
            <a:r>
              <a:rPr lang="en-US" sz="1800" dirty="0" err="1">
                <a:latin typeface="Times New Roman" panose="02020603050405020304" pitchFamily="18" charset="0"/>
                <a:cs typeface="Times New Roman" panose="02020603050405020304" pitchFamily="18" charset="0"/>
              </a:rPr>
              <a:t>OpenDSS</a:t>
            </a:r>
            <a:r>
              <a:rPr lang="en-US" sz="1800" dirty="0">
                <a:latin typeface="Times New Roman" panose="02020603050405020304" pitchFamily="18" charset="0"/>
                <a:cs typeface="Times New Roman" panose="02020603050405020304" pitchFamily="18" charset="0"/>
              </a:rPr>
              <a:t> does not need the voltage base for most calculations, but uses it for reporting. Exceptions include processes like the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solution mode where the program needs to specify the voltage rating of capacitors and generators it will automatically add to the system. Also, some controls may need the base voltage to work better.</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452706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1908215"/>
          </a:xfrm>
          <a:prstGeom prst="rect">
            <a:avLst/>
          </a:prstGeom>
          <a:noFill/>
        </p:spPr>
        <p:txBody>
          <a:bodyPr wrap="square" rtlCol="0">
            <a:spAutoFit/>
          </a:bodyPr>
          <a:lstStyle/>
          <a:p>
            <a:pPr lvl="0" algn="just">
              <a:spcAft>
                <a:spcPts val="600"/>
              </a:spcAft>
            </a:pPr>
            <a:r>
              <a:rPr lang="en-US" sz="1800" b="1" i="1" dirty="0"/>
              <a:t>CalcVoltageBases</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It is useful to show the bus voltages after the execution of this command. This will help confirm that everything in the circuit is connected as it should be. It is especially useful for devices with unusual connections. Supplement this check with a </a:t>
            </a:r>
            <a:r>
              <a:rPr lang="en-US" sz="1800" dirty="0" err="1">
                <a:latin typeface="Times New Roman" panose="02020603050405020304" pitchFamily="18" charset="0"/>
                <a:cs typeface="Times New Roman" panose="02020603050405020304" pitchFamily="18" charset="0"/>
              </a:rPr>
              <a:t>Faultstudy</a:t>
            </a:r>
            <a:r>
              <a:rPr lang="en-US" sz="1800" dirty="0">
                <a:latin typeface="Times New Roman" panose="02020603050405020304" pitchFamily="18" charset="0"/>
                <a:cs typeface="Times New Roman" panose="02020603050405020304" pitchFamily="18" charset="0"/>
              </a:rPr>
              <a:t> mode solution to verify that the system impedances are also properly specified.</a:t>
            </a:r>
          </a:p>
        </p:txBody>
      </p:sp>
    </p:spTree>
    <p:extLst>
      <p:ext uri="{BB962C8B-B14F-4D97-AF65-F5344CB8AC3E}">
        <p14:creationId xmlns:p14="http://schemas.microsoft.com/office/powerpoint/2010/main" val="35117818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739759"/>
          </a:xfrm>
          <a:prstGeom prst="rect">
            <a:avLst/>
          </a:prstGeom>
          <a:noFill/>
        </p:spPr>
        <p:txBody>
          <a:bodyPr wrap="square" rtlCol="0">
            <a:spAutoFit/>
          </a:bodyPr>
          <a:lstStyle/>
          <a:p>
            <a:pPr lvl="0" algn="just">
              <a:spcAft>
                <a:spcPts val="600"/>
              </a:spcAft>
            </a:pPr>
            <a:r>
              <a:rPr lang="en-US" sz="1800" b="1" i="1" dirty="0"/>
              <a:t>CktLosses</a:t>
            </a:r>
          </a:p>
          <a:p>
            <a:pPr lvl="0" algn="just">
              <a:spcAft>
                <a:spcPts val="600"/>
              </a:spcAft>
            </a:pPr>
            <a:r>
              <a:rPr lang="en-US" sz="1800" dirty="0">
                <a:latin typeface="Times New Roman" panose="02020603050405020304" pitchFamily="18" charset="0"/>
                <a:cs typeface="Times New Roman" panose="02020603050405020304" pitchFamily="18" charset="0"/>
              </a:rPr>
              <a:t>Returns the total losses for the active circuit in the Result string in kW, </a:t>
            </a:r>
            <a:r>
              <a:rPr lang="en-US" sz="1800" dirty="0" err="1">
                <a:latin typeface="Times New Roman" panose="02020603050405020304" pitchFamily="18" charset="0"/>
                <a:cs typeface="Times New Roman" panose="02020603050405020304" pitchFamily="18" charset="0"/>
              </a:rPr>
              <a:t>kvar</a:t>
            </a: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Clear</a:t>
            </a:r>
          </a:p>
          <a:p>
            <a:pPr lvl="0" algn="just">
              <a:spcAft>
                <a:spcPts val="600"/>
              </a:spcAft>
            </a:pPr>
            <a:r>
              <a:rPr lang="en-US" sz="1800" dirty="0">
                <a:latin typeface="Times New Roman" panose="02020603050405020304" pitchFamily="18" charset="0"/>
                <a:cs typeface="Times New Roman" panose="02020603050405020304" pitchFamily="18" charset="0"/>
              </a:rPr>
              <a:t>Clears all circuit element definitions from the DSS. This statement is recommended at the beginning of all Master files for defining DSS circuits.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ClearBusMarkers</a:t>
            </a:r>
          </a:p>
          <a:p>
            <a:pPr lvl="0" algn="just">
              <a:spcAft>
                <a:spcPts val="600"/>
              </a:spcAft>
            </a:pPr>
            <a:r>
              <a:rPr lang="en-US" sz="1800" dirty="0">
                <a:latin typeface="Times New Roman" panose="02020603050405020304" pitchFamily="18" charset="0"/>
                <a:cs typeface="Times New Roman" panose="02020603050405020304" pitchFamily="18" charset="0"/>
              </a:rPr>
              <a:t>Clear all bus markers created with the AddBusMarker command.</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Currents</a:t>
            </a:r>
          </a:p>
          <a:p>
            <a:pPr lvl="0" algn="just">
              <a:spcAft>
                <a:spcPts val="600"/>
              </a:spcAft>
            </a:pPr>
            <a:r>
              <a:rPr lang="en-US" sz="1800" dirty="0">
                <a:latin typeface="Times New Roman" panose="02020603050405020304" pitchFamily="18" charset="0"/>
                <a:cs typeface="Times New Roman" panose="02020603050405020304" pitchFamily="18" charset="0"/>
              </a:rPr>
              <a:t>Returns the currents for each conductor of ALL terminals of the active circuit element in the Result string. (See Select command.) Returned as comma‐separated magnitude and angle.</a:t>
            </a:r>
          </a:p>
        </p:txBody>
      </p:sp>
    </p:spTree>
    <p:extLst>
      <p:ext uri="{BB962C8B-B14F-4D97-AF65-F5344CB8AC3E}">
        <p14:creationId xmlns:p14="http://schemas.microsoft.com/office/powerpoint/2010/main" val="28118084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39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355038"/>
          </a:xfrm>
          <a:prstGeom prst="rect">
            <a:avLst/>
          </a:prstGeom>
          <a:noFill/>
        </p:spPr>
        <p:txBody>
          <a:bodyPr wrap="square" rtlCol="0">
            <a:spAutoFit/>
          </a:bodyPr>
          <a:lstStyle/>
          <a:p>
            <a:pPr lvl="0" algn="just">
              <a:spcAft>
                <a:spcPts val="600"/>
              </a:spcAft>
            </a:pPr>
            <a:r>
              <a:rPr lang="en-US" sz="1800" b="1" i="1" dirty="0"/>
              <a:t>Disable [Object]</a:t>
            </a:r>
          </a:p>
          <a:p>
            <a:pPr lvl="0" algn="just">
              <a:spcAft>
                <a:spcPts val="600"/>
              </a:spcAft>
            </a:pPr>
            <a:r>
              <a:rPr lang="en-US" sz="1800" dirty="0">
                <a:latin typeface="Times New Roman" panose="02020603050405020304" pitchFamily="18" charset="0"/>
                <a:cs typeface="Times New Roman" panose="02020603050405020304" pitchFamily="18" charset="0"/>
              </a:rPr>
              <a:t>Disables object in active circuit. All objects are Enabled when first defined. Use this command if you wish to temporarily remove an object from the active circuit, for a contingency case, for example. If this results in isolating a portion of the circuit, the voltages for those buses will be computed to be zero. (Also see Open, Close commands.)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Edit [Object] [Edit String]</a:t>
            </a:r>
          </a:p>
          <a:p>
            <a:pPr lvl="0" algn="just">
              <a:spcAft>
                <a:spcPts val="600"/>
              </a:spcAft>
            </a:pPr>
            <a:r>
              <a:rPr lang="en-US" sz="1800" dirty="0">
                <a:latin typeface="Times New Roman" panose="02020603050405020304" pitchFamily="18" charset="0"/>
                <a:cs typeface="Times New Roman" panose="02020603050405020304" pitchFamily="18" charset="0"/>
              </a:rPr>
              <a:t>Edits the object specified. The object Class and Name fields are required and must designate a valid object (previously instantiated by a New command) in the problem. Otherwise, nothing is done and an error is posted.</a:t>
            </a:r>
          </a:p>
          <a:p>
            <a:pPr lvl="0" algn="just">
              <a:spcAft>
                <a:spcPts val="600"/>
              </a:spcAft>
            </a:pPr>
            <a:r>
              <a:rPr lang="en-US" sz="1800" dirty="0">
                <a:latin typeface="Times New Roman" panose="02020603050405020304" pitchFamily="18" charset="0"/>
                <a:cs typeface="Times New Roman" panose="02020603050405020304" pitchFamily="18" charset="0"/>
              </a:rPr>
              <a:t>The edit string is passed on to the object named to process. The DSS main program does not attempt to interpret property values for circuit element classes. These can and do change periodically.</a:t>
            </a:r>
          </a:p>
        </p:txBody>
      </p:sp>
    </p:spTree>
    <p:extLst>
      <p:ext uri="{BB962C8B-B14F-4D97-AF65-F5344CB8AC3E}">
        <p14:creationId xmlns:p14="http://schemas.microsoft.com/office/powerpoint/2010/main" val="1002100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syntax</a:t>
            </a:r>
          </a:p>
        </p:txBody>
      </p:sp>
      <p:sp>
        <p:nvSpPr>
          <p:cNvPr id="4" name="Slide Number Placeholder 3"/>
          <p:cNvSpPr>
            <a:spLocks noGrp="1"/>
          </p:cNvSpPr>
          <p:nvPr>
            <p:ph type="sldNum" sz="quarter" idx="4"/>
          </p:nvPr>
        </p:nvSpPr>
        <p:spPr/>
        <p:txBody>
          <a:bodyPr/>
          <a:lstStyle/>
          <a:p>
            <a:fld id="{179A9A4E-4C82-4D44-9372-C31BB3818094}" type="slidenum">
              <a:rPr lang="en-US" smtClean="0"/>
              <a:pPr/>
              <a:t>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295400"/>
            <a:ext cx="8161638" cy="4678204"/>
          </a:xfrm>
          <a:prstGeom prst="rect">
            <a:avLst/>
          </a:prstGeom>
          <a:noFill/>
        </p:spPr>
        <p:txBody>
          <a:bodyPr wrap="square" rtlCol="0">
            <a:spAutoFit/>
          </a:bodyPr>
          <a:lstStyle/>
          <a:p>
            <a:pPr lvl="0" algn="just"/>
            <a:r>
              <a:rPr lang="en-US" sz="1800" dirty="0"/>
              <a:t>The command language is of the form:</a:t>
            </a:r>
          </a:p>
          <a:p>
            <a:pPr lvl="0" algn="ctr">
              <a:spcBef>
                <a:spcPts val="600"/>
              </a:spcBef>
              <a:spcAft>
                <a:spcPts val="600"/>
              </a:spcAft>
            </a:pPr>
            <a:r>
              <a:rPr lang="en-US" sz="1800" dirty="0">
                <a:latin typeface="Arial" panose="020B0604020202020204" pitchFamily="34" charset="0"/>
                <a:cs typeface="Arial" panose="020B0604020202020204" pitchFamily="34" charset="0"/>
              </a:rPr>
              <a:t>Command parm1, parm2 parm3 </a:t>
            </a:r>
            <a:r>
              <a:rPr lang="en-US" sz="1800" dirty="0" err="1">
                <a:latin typeface="Arial" panose="020B0604020202020204" pitchFamily="34" charset="0"/>
                <a:cs typeface="Arial" panose="020B0604020202020204" pitchFamily="34" charset="0"/>
              </a:rPr>
              <a:t>parm</a:t>
            </a:r>
            <a:r>
              <a:rPr lang="en-US" sz="1800" dirty="0">
                <a:latin typeface="Arial" panose="020B0604020202020204" pitchFamily="34" charset="0"/>
                <a:cs typeface="Arial" panose="020B0604020202020204" pitchFamily="34" charset="0"/>
              </a:rPr>
              <a:t> 4 ….</a:t>
            </a:r>
          </a:p>
          <a:p>
            <a:pPr lvl="0" algn="just"/>
            <a:r>
              <a:rPr lang="en-US" sz="1800" dirty="0"/>
              <a:t>Parameters (parm1, </a:t>
            </a:r>
            <a:r>
              <a:rPr lang="en-US" sz="1800" dirty="0" err="1"/>
              <a:t>etc</a:t>
            </a:r>
            <a:r>
              <a:rPr lang="en-US" sz="1800" dirty="0"/>
              <a:t>) may be separated by commas (,) or white space (blank, tab). If a parameter includes a delimiter, enclose it in either </a:t>
            </a:r>
          </a:p>
          <a:p>
            <a:pPr marL="914400" lvl="0" indent="-285750">
              <a:buFont typeface="Arial" panose="020B0604020202020204" pitchFamily="34" charset="0"/>
              <a:buChar char="•"/>
            </a:pPr>
            <a:r>
              <a:rPr lang="en-US" sz="1800" dirty="0"/>
              <a:t>double quotes (“),</a:t>
            </a:r>
          </a:p>
          <a:p>
            <a:pPr marL="914400" lvl="0" indent="-285750">
              <a:buFont typeface="Arial" panose="020B0604020202020204" pitchFamily="34" charset="0"/>
              <a:buChar char="•"/>
            </a:pPr>
            <a:r>
              <a:rPr lang="en-US" sz="1800" dirty="0"/>
              <a:t>single quotes(‘), or</a:t>
            </a:r>
          </a:p>
          <a:p>
            <a:pPr marL="914400" lvl="0" indent="-285750">
              <a:buFont typeface="Arial" panose="020B0604020202020204" pitchFamily="34" charset="0"/>
              <a:buChar char="•"/>
            </a:pPr>
            <a:r>
              <a:rPr lang="en-US" sz="1800" dirty="0"/>
              <a:t>parentheses (… ), or..</a:t>
            </a:r>
          </a:p>
          <a:p>
            <a:pPr marL="914400" lvl="0" indent="-285750">
              <a:buFont typeface="Arial" panose="020B0604020202020204" pitchFamily="34" charset="0"/>
              <a:buChar char="•"/>
            </a:pPr>
            <a:r>
              <a:rPr lang="en-US" sz="1800" dirty="0"/>
              <a:t>brackets [..], or</a:t>
            </a:r>
          </a:p>
          <a:p>
            <a:pPr marL="914400" lvl="0" indent="-285750">
              <a:buFont typeface="Arial" panose="020B0604020202020204" pitchFamily="34" charset="0"/>
              <a:buChar char="•"/>
            </a:pPr>
            <a:r>
              <a:rPr lang="en-US" sz="1800" dirty="0"/>
              <a:t>braces {..}.</a:t>
            </a:r>
          </a:p>
          <a:p>
            <a:pPr lvl="0" algn="just"/>
            <a:endParaRPr lang="en-US" sz="1800" dirty="0"/>
          </a:p>
          <a:p>
            <a:pPr lvl="0" algn="just"/>
            <a:r>
              <a:rPr lang="en-US" sz="1800" dirty="0"/>
              <a:t>While any of these will work, double or single quotes are preferred for strings. Brackets are preferred for arrays, and curly braces are preferred for in‐line math.</a:t>
            </a:r>
          </a:p>
          <a:p>
            <a:pPr lvl="0" algn="just"/>
            <a:endParaRPr lang="en-US" sz="1800" dirty="0"/>
          </a:p>
          <a:p>
            <a:pPr lvl="0" algn="just"/>
            <a:r>
              <a:rPr lang="en-US" sz="1800" dirty="0"/>
              <a:t>Note: Be careful of using </a:t>
            </a:r>
            <a:r>
              <a:rPr lang="en-US" sz="1800" dirty="0" err="1"/>
              <a:t>parantheses</a:t>
            </a:r>
            <a:r>
              <a:rPr lang="en-US" sz="1800" dirty="0"/>
              <a:t> on Windows &amp; for file names containing full path names because Windows uses the string (x86) for 32‐bit programs in the default Program Files folders. Use some other delimiter. Double quotes work fine.</a:t>
            </a:r>
          </a:p>
        </p:txBody>
      </p:sp>
    </p:spTree>
    <p:extLst>
      <p:ext uri="{BB962C8B-B14F-4D97-AF65-F5344CB8AC3E}">
        <p14:creationId xmlns:p14="http://schemas.microsoft.com/office/powerpoint/2010/main" val="3023866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54984"/>
          </a:xfrm>
          <a:prstGeom prst="rect">
            <a:avLst/>
          </a:prstGeom>
          <a:noFill/>
        </p:spPr>
        <p:txBody>
          <a:bodyPr wrap="square" rtlCol="0">
            <a:spAutoFit/>
          </a:bodyPr>
          <a:lstStyle/>
          <a:p>
            <a:pPr lvl="0" algn="just">
              <a:spcAft>
                <a:spcPts val="600"/>
              </a:spcAft>
            </a:pPr>
            <a:r>
              <a:rPr lang="en-US" sz="1800" b="1" i="1" dirty="0"/>
              <a:t>Enable [Object]</a:t>
            </a:r>
          </a:p>
          <a:p>
            <a:pPr lvl="0" algn="just">
              <a:spcAft>
                <a:spcPts val="600"/>
              </a:spcAft>
            </a:pPr>
            <a:r>
              <a:rPr lang="en-US" sz="1800" dirty="0">
                <a:latin typeface="Times New Roman" panose="02020603050405020304" pitchFamily="18" charset="0"/>
                <a:cs typeface="Times New Roman" panose="02020603050405020304" pitchFamily="18" charset="0"/>
              </a:rPr>
              <a:t>Cancels a previous </a:t>
            </a:r>
            <a:r>
              <a:rPr lang="en-US" sz="1800" b="1" dirty="0">
                <a:latin typeface="Courier New" panose="02070309020205020404" pitchFamily="49" charset="0"/>
                <a:cs typeface="Courier New" panose="02070309020205020404" pitchFamily="49" charset="0"/>
              </a:rPr>
              <a:t>Disable</a:t>
            </a:r>
            <a:r>
              <a:rPr lang="en-US" sz="1800" dirty="0">
                <a:latin typeface="Times New Roman" panose="02020603050405020304" pitchFamily="18" charset="0"/>
                <a:cs typeface="Times New Roman" panose="02020603050405020304" pitchFamily="18" charset="0"/>
              </a:rPr>
              <a:t> command. All objects are automatically Enabled when first defined. Therefore, the use of this command is unnecessary until an object has been first disabled. (Also see Open, Close commands.)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Export &lt;Quantity&gt; [Filename or switch]</a:t>
            </a:r>
          </a:p>
          <a:p>
            <a:pPr lvl="0" algn="just">
              <a:spcAft>
                <a:spcPts val="600"/>
              </a:spcAft>
            </a:pPr>
            <a:r>
              <a:rPr lang="en-US" sz="1800" dirty="0">
                <a:latin typeface="Times New Roman" panose="02020603050405020304" pitchFamily="18" charset="0"/>
                <a:cs typeface="Times New Roman" panose="02020603050405020304" pitchFamily="18" charset="0"/>
              </a:rPr>
              <a:t>Writes a text file (.CSV) of the specified quantity for the most recent solution. Defaults to Export Voltages. The purpose of this command is to produce a file that is readily readable by other programs such as MATLAB (use </a:t>
            </a:r>
            <a:r>
              <a:rPr lang="en-US" sz="1800" dirty="0" err="1">
                <a:latin typeface="Times New Roman" panose="02020603050405020304" pitchFamily="18" charset="0"/>
                <a:cs typeface="Times New Roman" panose="02020603050405020304" pitchFamily="18" charset="0"/>
              </a:rPr>
              <a:t>csvread</a:t>
            </a:r>
            <a:r>
              <a:rPr lang="en-US" sz="1800" dirty="0">
                <a:latin typeface="Times New Roman" panose="02020603050405020304" pitchFamily="18" charset="0"/>
                <a:cs typeface="Times New Roman" panose="02020603050405020304" pitchFamily="18" charset="0"/>
              </a:rPr>
              <a:t>), spreadsheet programs, or database programs.</a:t>
            </a:r>
          </a:p>
          <a:p>
            <a:pPr lvl="0" algn="just">
              <a:spcAft>
                <a:spcPts val="600"/>
              </a:spcAft>
            </a:pPr>
            <a:r>
              <a:rPr lang="en-US" sz="1800" dirty="0">
                <a:latin typeface="Times New Roman" panose="02020603050405020304" pitchFamily="18" charset="0"/>
                <a:cs typeface="Times New Roman" panose="02020603050405020304" pitchFamily="18" charset="0"/>
              </a:rPr>
              <a:t>The first record is a header record providing the names of the fields. The remaining records are for data. For example, the voltage export looks like this: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069078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785926"/>
          </a:xfrm>
          <a:prstGeom prst="rect">
            <a:avLst/>
          </a:prstGeom>
          <a:noFill/>
        </p:spPr>
        <p:txBody>
          <a:bodyPr wrap="square" rtlCol="0">
            <a:spAutoFit/>
          </a:bodyPr>
          <a:lstStyle/>
          <a:p>
            <a:pPr lvl="0" algn="just">
              <a:spcAft>
                <a:spcPts val="600"/>
              </a:spcAft>
            </a:pPr>
            <a:r>
              <a:rPr lang="en-US" sz="1800" b="1" i="1" dirty="0"/>
              <a:t>Export &lt;Quantity&gt; [Filename or switch]</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Bus, Node Ref., Node, Magnitude, Angle, p.u., Base kV</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sourcebus , 1, 1, 6.6395E+0004, 0.0, 1.000, 115.00</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sourcebus , 2, 2, 6.6395E+0004, -120.0, 1.000, 115.00</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sourcebus , 3, 3, 6.6395E+0004, 120.0, 1.000, 115.00</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subbus , 4, 1, 7.1996E+0003, 30.0, 1.000, 12.47</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subbus , 5, 2, 7.1996E+0003, -90.0, 1.000, 12.47</a:t>
            </a:r>
          </a:p>
          <a:p>
            <a:pPr marL="914400" lvl="0" algn="just">
              <a:lnSpc>
                <a:spcPts val="1200"/>
              </a:lnSpc>
              <a:spcAft>
                <a:spcPts val="600"/>
              </a:spcAft>
            </a:pPr>
            <a:r>
              <a:rPr lang="pt-BR" sz="1400" b="1" dirty="0">
                <a:latin typeface="Courier New" panose="02070309020205020404" pitchFamily="49" charset="0"/>
                <a:cs typeface="Courier New" panose="02070309020205020404" pitchFamily="49" charset="0"/>
              </a:rPr>
              <a:t>subbus , 6, 3, 7.1996E+0003, 150.0, 1.000, 12.47</a:t>
            </a:r>
          </a:p>
          <a:p>
            <a:pPr lvl="0" algn="just">
              <a:spcAft>
                <a:spcPts val="600"/>
              </a:spcAft>
            </a:pPr>
            <a:r>
              <a:rPr lang="en-US" sz="1800" dirty="0">
                <a:latin typeface="Times New Roman" panose="02020603050405020304" pitchFamily="18" charset="0"/>
                <a:cs typeface="Times New Roman" panose="02020603050405020304" pitchFamily="18" charset="0"/>
              </a:rPr>
              <a:t>This format is common for many spreadsheets and databases, although databases may require field types and sizes for direct import. The columns are aligned for better readability.</a:t>
            </a:r>
          </a:p>
          <a:p>
            <a:pPr lvl="0" algn="just">
              <a:spcAft>
                <a:spcPts val="600"/>
              </a:spcAft>
            </a:pPr>
            <a:r>
              <a:rPr lang="en-US" sz="1800" dirty="0">
                <a:latin typeface="Times New Roman" panose="02020603050405020304" pitchFamily="18" charset="0"/>
                <a:cs typeface="Times New Roman" panose="02020603050405020304" pitchFamily="18" charset="0"/>
              </a:rPr>
              <a:t>Valid syntax for the command can be one of the following statement prototypes in bold. If the Filename is omitted, the file name defaults to the name shown in italics in </a:t>
            </a:r>
            <a:r>
              <a:rPr lang="en-US" sz="1800" dirty="0" err="1">
                <a:latin typeface="Times New Roman" panose="02020603050405020304" pitchFamily="18" charset="0"/>
                <a:cs typeface="Times New Roman" panose="02020603050405020304" pitchFamily="18" charset="0"/>
              </a:rPr>
              <a:t>parantheses</a:t>
            </a:r>
            <a:r>
              <a:rPr lang="en-US" sz="1800" dirty="0">
                <a:latin typeface="Times New Roman" panose="02020603050405020304" pitchFamily="18" charset="0"/>
                <a:cs typeface="Times New Roman" panose="02020603050405020304" pitchFamily="18" charset="0"/>
              </a:rPr>
              <a:t>. (This list is incomplete. Check Help for the Export commands on line. When in doubt, execute the export and observe the result.)</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301337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70482"/>
          </a:xfrm>
          <a:prstGeom prst="rect">
            <a:avLst/>
          </a:prstGeom>
          <a:noFill/>
        </p:spPr>
        <p:txBody>
          <a:bodyPr wrap="square" rtlCol="0">
            <a:spAutoFit/>
          </a:bodyPr>
          <a:lstStyle/>
          <a:p>
            <a:pPr lvl="0" algn="just">
              <a:spcAft>
                <a:spcPts val="600"/>
              </a:spcAft>
            </a:pPr>
            <a:r>
              <a:rPr lang="en-US" sz="1800" b="1" i="1" dirty="0"/>
              <a:t>Export &lt;Quantity&gt; [Filename or switch]</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Export Voltages [Filename] (EXP_VOLTAGES.CSV). </a:t>
            </a:r>
            <a:r>
              <a:rPr lang="en-US" sz="1400" dirty="0">
                <a:latin typeface="Courier New" panose="02070309020205020404" pitchFamily="49" charset="0"/>
                <a:cs typeface="Courier New" panose="02070309020205020404" pitchFamily="49" charset="0"/>
              </a:rPr>
              <a:t>Exports voltages for every bus and active node in the circuit. (Magnitude and angle format).</a:t>
            </a:r>
          </a:p>
          <a:p>
            <a:pPr marL="914400" lvl="0" algn="just">
              <a:spcAft>
                <a:spcPts val="600"/>
              </a:spcAft>
            </a:pPr>
            <a:r>
              <a:rPr lang="en-US" sz="1400" b="1" dirty="0">
                <a:latin typeface="Courier New" panose="02070309020205020404" pitchFamily="49" charset="0"/>
                <a:cs typeface="Courier New" panose="02070309020205020404" pitchFamily="49" charset="0"/>
              </a:rPr>
              <a:t>Export SeqVoltages [Filename] (EXP_SEQVOLTAGES.CSV) </a:t>
            </a:r>
            <a:r>
              <a:rPr lang="en-US" sz="1400" dirty="0">
                <a:latin typeface="Courier New" panose="02070309020205020404" pitchFamily="49" charset="0"/>
                <a:cs typeface="Courier New" panose="02070309020205020404" pitchFamily="49" charset="0"/>
              </a:rPr>
              <a:t>Exports the sequence voltage magnitudes and the percent of negative‐ and zero‐sequence to positive sequence.</a:t>
            </a:r>
          </a:p>
          <a:p>
            <a:pPr marL="914400" lvl="0" algn="just">
              <a:spcAft>
                <a:spcPts val="600"/>
              </a:spcAft>
            </a:pPr>
            <a:r>
              <a:rPr lang="en-US" sz="1400" b="1" dirty="0">
                <a:latin typeface="Courier New" panose="02070309020205020404" pitchFamily="49" charset="0"/>
                <a:cs typeface="Courier New" panose="02070309020205020404" pitchFamily="49" charset="0"/>
              </a:rPr>
              <a:t>Export Currents [Filename] (EXP_CURRENTS.CSV) </a:t>
            </a:r>
            <a:r>
              <a:rPr lang="en-US" sz="1400" dirty="0">
                <a:latin typeface="Courier New" panose="02070309020205020404" pitchFamily="49" charset="0"/>
                <a:cs typeface="Courier New" panose="02070309020205020404" pitchFamily="49" charset="0"/>
              </a:rPr>
              <a:t>Exports currents in magnitude and angle for each phase of each terminal of each device.</a:t>
            </a:r>
          </a:p>
          <a:p>
            <a:pPr marL="914400" lvl="0" algn="just">
              <a:spcAft>
                <a:spcPts val="600"/>
              </a:spcAft>
            </a:pPr>
            <a:r>
              <a:rPr lang="en-US" sz="1400" b="1" dirty="0">
                <a:latin typeface="Courier New" panose="02070309020205020404" pitchFamily="49" charset="0"/>
                <a:cs typeface="Courier New" panose="02070309020205020404" pitchFamily="49" charset="0"/>
              </a:rPr>
              <a:t>Export Overloads [Filename] EXP_OVERLOADS.CSV) </a:t>
            </a:r>
            <a:r>
              <a:rPr lang="en-US" sz="1400" dirty="0">
                <a:latin typeface="Courier New" panose="02070309020205020404" pitchFamily="49" charset="0"/>
                <a:cs typeface="Courier New" panose="02070309020205020404" pitchFamily="49" charset="0"/>
              </a:rPr>
              <a:t>Exports positive sequence current for each device and the percent of overload for each power delivery element that is overloaded.</a:t>
            </a:r>
          </a:p>
          <a:p>
            <a:pPr marL="914400" lvl="0" algn="just">
              <a:spcAft>
                <a:spcPts val="600"/>
              </a:spcAft>
            </a:pPr>
            <a:r>
              <a:rPr lang="en-US" sz="1400" b="1" dirty="0">
                <a:latin typeface="Courier New" panose="02070309020205020404" pitchFamily="49" charset="0"/>
                <a:cs typeface="Courier New" panose="02070309020205020404" pitchFamily="49" charset="0"/>
              </a:rPr>
              <a:t>Export </a:t>
            </a:r>
            <a:r>
              <a:rPr lang="en-US" sz="1400" b="1" dirty="0" err="1">
                <a:latin typeface="Courier New" panose="02070309020205020404" pitchFamily="49" charset="0"/>
                <a:cs typeface="Courier New" panose="02070309020205020404" pitchFamily="49" charset="0"/>
              </a:rPr>
              <a:t>SeqCurrents</a:t>
            </a:r>
            <a:r>
              <a:rPr lang="en-US" sz="1400" b="1" dirty="0">
                <a:latin typeface="Courier New" panose="02070309020205020404" pitchFamily="49" charset="0"/>
                <a:cs typeface="Courier New" panose="02070309020205020404" pitchFamily="49" charset="0"/>
              </a:rPr>
              <a:t> [Filename] (EXP_SEQCURRENTS.CSV) </a:t>
            </a:r>
            <a:r>
              <a:rPr lang="en-US" sz="1400" dirty="0">
                <a:latin typeface="Courier New" panose="02070309020205020404" pitchFamily="49" charset="0"/>
                <a:cs typeface="Courier New" panose="02070309020205020404" pitchFamily="49" charset="0"/>
              </a:rPr>
              <a:t>Exports the sequence currents for each terminal of each element of the circuit.</a:t>
            </a:r>
          </a:p>
          <a:p>
            <a:pPr lvl="0" algn="just">
              <a:lnSpc>
                <a:spcPts val="1200"/>
              </a:lnSpc>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011335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85761"/>
          </a:xfrm>
          <a:prstGeom prst="rect">
            <a:avLst/>
          </a:prstGeom>
          <a:noFill/>
        </p:spPr>
        <p:txBody>
          <a:bodyPr wrap="square" rtlCol="0">
            <a:spAutoFit/>
          </a:bodyPr>
          <a:lstStyle/>
          <a:p>
            <a:pPr lvl="0" algn="just">
              <a:spcAft>
                <a:spcPts val="600"/>
              </a:spcAft>
            </a:pPr>
            <a:r>
              <a:rPr lang="en-US" sz="1800" b="1" i="1" dirty="0"/>
              <a:t>Export &lt;Quantity&gt; [Filename or switch]</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Export Powers [MVA] [Filename] (EXP_POWERS.CSV). </a:t>
            </a:r>
            <a:r>
              <a:rPr lang="en-US" sz="1400" dirty="0">
                <a:latin typeface="Courier New" panose="02070309020205020404" pitchFamily="49" charset="0"/>
                <a:cs typeface="Courier New" panose="02070309020205020404" pitchFamily="49" charset="0"/>
              </a:rPr>
              <a:t>Exports the powers for each terminal of each element of the circuit. If the MVA switch is specified, the result are specified in MVA. Otherwise, the results are in kVA units.</a:t>
            </a:r>
          </a:p>
          <a:p>
            <a:pPr marL="914400" lvl="0" algn="just">
              <a:spcAft>
                <a:spcPts val="600"/>
              </a:spcAft>
            </a:pPr>
            <a:r>
              <a:rPr lang="en-US" sz="1400" b="1" dirty="0">
                <a:latin typeface="Courier New" panose="02070309020205020404" pitchFamily="49" charset="0"/>
                <a:cs typeface="Courier New" panose="02070309020205020404" pitchFamily="49" charset="0"/>
              </a:rPr>
              <a:t>Export </a:t>
            </a:r>
            <a:r>
              <a:rPr lang="en-US" sz="1400" b="1" dirty="0" err="1">
                <a:latin typeface="Courier New" panose="02070309020205020404" pitchFamily="49" charset="0"/>
                <a:cs typeface="Courier New" panose="02070309020205020404" pitchFamily="49" charset="0"/>
              </a:rPr>
              <a:t>Faultstudy</a:t>
            </a:r>
            <a:r>
              <a:rPr lang="en-US" sz="1400" b="1" dirty="0">
                <a:latin typeface="Courier New" panose="02070309020205020404" pitchFamily="49" charset="0"/>
                <a:cs typeface="Courier New" panose="02070309020205020404" pitchFamily="49" charset="0"/>
              </a:rPr>
              <a:t> [Filename] (EXP_FAULTS.CSV) </a:t>
            </a:r>
            <a:r>
              <a:rPr lang="en-US" sz="1400" dirty="0">
                <a:latin typeface="Courier New" panose="02070309020205020404" pitchFamily="49" charset="0"/>
                <a:cs typeface="Courier New" panose="02070309020205020404" pitchFamily="49" charset="0"/>
              </a:rPr>
              <a:t>Exports a simple report of the 3‐ phase, 1‐phase and max L‐L fault at each bus.</a:t>
            </a:r>
          </a:p>
          <a:p>
            <a:pPr marL="914400" lvl="0" algn="just">
              <a:spcAft>
                <a:spcPts val="600"/>
              </a:spcAft>
            </a:pPr>
            <a:r>
              <a:rPr lang="en-US" sz="1400" b="1" dirty="0">
                <a:latin typeface="Courier New" panose="02070309020205020404" pitchFamily="49" charset="0"/>
                <a:cs typeface="Courier New" panose="02070309020205020404" pitchFamily="49" charset="0"/>
              </a:rPr>
              <a:t>Export Loads [Filename] (EXP_LOADS.CSV) </a:t>
            </a:r>
            <a:r>
              <a:rPr lang="en-US" sz="1400" dirty="0">
                <a:latin typeface="Courier New" panose="02070309020205020404" pitchFamily="49" charset="0"/>
                <a:cs typeface="Courier New" panose="02070309020205020404" pitchFamily="49" charset="0"/>
              </a:rPr>
              <a:t>Exports the follow data for each load object in the circuit: Connected KVA, Allocation Factor, Phases, kW, </a:t>
            </a:r>
            <a:r>
              <a:rPr lang="en-US" sz="1400" dirty="0" err="1">
                <a:latin typeface="Courier New" panose="02070309020205020404" pitchFamily="49" charset="0"/>
                <a:cs typeface="Courier New" panose="02070309020205020404" pitchFamily="49" charset="0"/>
              </a:rPr>
              <a:t>kvar</a:t>
            </a:r>
            <a:r>
              <a:rPr lang="en-US" sz="1400" dirty="0">
                <a:latin typeface="Courier New" panose="02070309020205020404" pitchFamily="49" charset="0"/>
                <a:cs typeface="Courier New" panose="02070309020205020404" pitchFamily="49" charset="0"/>
              </a:rPr>
              <a:t>, PF, Model.</a:t>
            </a:r>
          </a:p>
          <a:p>
            <a:pPr marL="914400" lvl="0" algn="just">
              <a:spcAft>
                <a:spcPts val="600"/>
              </a:spcAft>
            </a:pPr>
            <a:r>
              <a:rPr lang="en-US" sz="1400" b="1" dirty="0">
                <a:latin typeface="Courier New" panose="02070309020205020404" pitchFamily="49" charset="0"/>
                <a:cs typeface="Courier New" panose="02070309020205020404" pitchFamily="49" charset="0"/>
              </a:rPr>
              <a:t>Export Monitors </a:t>
            </a:r>
            <a:r>
              <a:rPr lang="en-US" sz="1400" b="1" dirty="0" err="1">
                <a:latin typeface="Courier New" panose="02070309020205020404" pitchFamily="49" charset="0"/>
                <a:cs typeface="Courier New" panose="02070309020205020404" pitchFamily="49" charset="0"/>
              </a:rPr>
              <a:t>monitorname</a:t>
            </a:r>
            <a:r>
              <a:rPr lang="en-US" sz="1400" b="1" dirty="0">
                <a:latin typeface="Courier New" panose="02070309020205020404" pitchFamily="49" charset="0"/>
                <a:cs typeface="Courier New" panose="02070309020205020404" pitchFamily="49" charset="0"/>
              </a:rPr>
              <a:t> (file name is assigned) </a:t>
            </a:r>
            <a:r>
              <a:rPr lang="en-US" sz="1400" dirty="0">
                <a:latin typeface="Courier New" panose="02070309020205020404" pitchFamily="49" charset="0"/>
                <a:cs typeface="Courier New" panose="02070309020205020404" pitchFamily="49" charset="0"/>
              </a:rPr>
              <a:t>Automatically creates a separate filename for each monitor. Exports the monitor record corresponding the monitor's mode. This will vary for different modes.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970677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047262"/>
          </a:xfrm>
          <a:prstGeom prst="rect">
            <a:avLst/>
          </a:prstGeom>
          <a:noFill/>
        </p:spPr>
        <p:txBody>
          <a:bodyPr wrap="square" rtlCol="0">
            <a:spAutoFit/>
          </a:bodyPr>
          <a:lstStyle/>
          <a:p>
            <a:pPr lvl="0" algn="just">
              <a:spcAft>
                <a:spcPts val="600"/>
              </a:spcAft>
            </a:pPr>
            <a:r>
              <a:rPr lang="en-US" sz="1800" b="1" i="1" dirty="0"/>
              <a:t>Export &lt;Quantity&gt; [Filename or switch]</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Export Meters [Filename | /multiple ] (EXP_METERS.CSV)</a:t>
            </a:r>
          </a:p>
          <a:p>
            <a:pPr marL="914400" lvl="0" algn="just">
              <a:spcAft>
                <a:spcPts val="600"/>
              </a:spcAft>
            </a:pPr>
            <a:r>
              <a:rPr lang="en-US" sz="1400" b="1" dirty="0">
                <a:latin typeface="Courier New" panose="02070309020205020404" pitchFamily="49" charset="0"/>
                <a:cs typeface="Courier New" panose="02070309020205020404" pitchFamily="49" charset="0"/>
              </a:rPr>
              <a:t>Export Generators [Filename | /multiple ] (EXP_GENMETERS.CSV)</a:t>
            </a:r>
          </a:p>
          <a:p>
            <a:pPr marL="914400" lvl="0" algn="just">
              <a:spcAft>
                <a:spcPts val="600"/>
              </a:spcAft>
            </a:pPr>
            <a:r>
              <a:rPr lang="en-US" sz="1400" dirty="0">
                <a:latin typeface="Courier New" panose="02070309020205020404" pitchFamily="49" charset="0"/>
                <a:cs typeface="Courier New" panose="02070309020205020404" pitchFamily="49" charset="0"/>
              </a:rPr>
              <a:t>EnergyMeter and Generator object exports are similar. Both export the time and the values of the energy registers in the two classes of objects. In contrast to the other Export options, each invocation of these export commands appends a record to the file.</a:t>
            </a:r>
          </a:p>
          <a:p>
            <a:pPr marL="914400" lvl="0" algn="just">
              <a:spcAft>
                <a:spcPts val="600"/>
              </a:spcAft>
            </a:pPr>
            <a:r>
              <a:rPr lang="en-US" sz="1400" dirty="0">
                <a:latin typeface="Courier New" panose="02070309020205020404" pitchFamily="49" charset="0"/>
                <a:cs typeface="Courier New" panose="02070309020205020404" pitchFamily="49" charset="0"/>
              </a:rPr>
              <a:t>For </a:t>
            </a:r>
            <a:r>
              <a:rPr lang="en-US" sz="1400" dirty="0" err="1">
                <a:latin typeface="Courier New" panose="02070309020205020404" pitchFamily="49" charset="0"/>
                <a:cs typeface="Courier New" panose="02070309020205020404" pitchFamily="49" charset="0"/>
              </a:rPr>
              <a:t>Energymeter</a:t>
            </a:r>
            <a:r>
              <a:rPr lang="en-US" sz="1400" dirty="0">
                <a:latin typeface="Courier New" panose="02070309020205020404" pitchFamily="49" charset="0"/>
                <a:cs typeface="Courier New" panose="02070309020205020404" pitchFamily="49" charset="0"/>
              </a:rPr>
              <a:t> and Generator, specifying the switch "/multiple" (or /m) for the file name will cause a separate file to be written for each meter or generator. The default is for a single file containing all meter or generator elements.</a:t>
            </a:r>
          </a:p>
          <a:p>
            <a:pPr marL="914400" lvl="0" algn="just">
              <a:spcAft>
                <a:spcPts val="600"/>
              </a:spcAft>
            </a:pPr>
            <a:r>
              <a:rPr lang="en-US" sz="1400" b="1" dirty="0">
                <a:latin typeface="Courier New" panose="02070309020205020404" pitchFamily="49" charset="0"/>
                <a:cs typeface="Courier New" panose="02070309020205020404" pitchFamily="49" charset="0"/>
              </a:rPr>
              <a:t>Export </a:t>
            </a:r>
            <a:r>
              <a:rPr lang="en-US" sz="1400" b="1" dirty="0" err="1">
                <a:latin typeface="Courier New" panose="02070309020205020404" pitchFamily="49" charset="0"/>
                <a:cs typeface="Courier New" panose="02070309020205020404" pitchFamily="49" charset="0"/>
              </a:rPr>
              <a:t>Yprims</a:t>
            </a:r>
            <a:r>
              <a:rPr lang="en-US" sz="1400" b="1" dirty="0">
                <a:latin typeface="Courier New" panose="02070309020205020404" pitchFamily="49" charset="0"/>
                <a:cs typeface="Courier New" panose="02070309020205020404" pitchFamily="49" charset="0"/>
              </a:rPr>
              <a:t> [Filename] (EXP_Yprims.CSV)</a:t>
            </a:r>
            <a:r>
              <a:rPr lang="en-US" sz="1400" dirty="0">
                <a:latin typeface="Courier New" panose="02070309020205020404" pitchFamily="49" charset="0"/>
                <a:cs typeface="Courier New" panose="02070309020205020404" pitchFamily="49" charset="0"/>
              </a:rPr>
              <a:t>. Exports all primitive Y matrices for the present circuit to a CSV file.</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59794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2385268"/>
          </a:xfrm>
          <a:prstGeom prst="rect">
            <a:avLst/>
          </a:prstGeom>
          <a:noFill/>
        </p:spPr>
        <p:txBody>
          <a:bodyPr wrap="square" rtlCol="0">
            <a:spAutoFit/>
          </a:bodyPr>
          <a:lstStyle/>
          <a:p>
            <a:pPr lvl="0" algn="just">
              <a:spcAft>
                <a:spcPts val="600"/>
              </a:spcAft>
            </a:pPr>
            <a:r>
              <a:rPr lang="en-US" sz="1800" b="1" i="1" dirty="0"/>
              <a:t>Export &lt;Quantity&gt; [Filename or switch]</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Export Y [Filename] (EXP_Y.CSV). </a:t>
            </a:r>
            <a:r>
              <a:rPr lang="en-US" sz="1400" dirty="0">
                <a:latin typeface="Courier New" panose="02070309020205020404" pitchFamily="49" charset="0"/>
                <a:cs typeface="Courier New" panose="02070309020205020404" pitchFamily="49" charset="0"/>
              </a:rPr>
              <a:t>Exports the present system Y matrix to a CSV file. Useful for importing into another application. Note: This file can be HUGE!</a:t>
            </a:r>
          </a:p>
          <a:p>
            <a:pPr marL="914400" lvl="0" algn="just">
              <a:spcAft>
                <a:spcPts val="600"/>
              </a:spcAft>
            </a:pPr>
            <a:r>
              <a:rPr lang="en-US" sz="1400" b="1" dirty="0">
                <a:latin typeface="Courier New" panose="02070309020205020404" pitchFamily="49" charset="0"/>
                <a:cs typeface="Courier New" panose="02070309020205020404" pitchFamily="49" charset="0"/>
              </a:rPr>
              <a:t>Export </a:t>
            </a:r>
            <a:r>
              <a:rPr lang="en-US" sz="1400" b="1" dirty="0" err="1">
                <a:latin typeface="Courier New" panose="02070309020205020404" pitchFamily="49" charset="0"/>
                <a:cs typeface="Courier New" panose="02070309020205020404" pitchFamily="49" charset="0"/>
              </a:rPr>
              <a:t>SeqZ</a:t>
            </a:r>
            <a:r>
              <a:rPr lang="en-US" sz="1400" b="1" dirty="0">
                <a:latin typeface="Courier New" panose="02070309020205020404" pitchFamily="49" charset="0"/>
                <a:cs typeface="Courier New" panose="02070309020205020404" pitchFamily="49" charset="0"/>
              </a:rPr>
              <a:t> [Filename] (EXP_SEQZ.CSV). </a:t>
            </a:r>
            <a:r>
              <a:rPr lang="en-US" sz="1400" dirty="0">
                <a:latin typeface="Courier New" panose="02070309020205020404" pitchFamily="49" charset="0"/>
                <a:cs typeface="Courier New" panose="02070309020205020404" pitchFamily="49" charset="0"/>
              </a:rPr>
              <a:t>Exports the equivalent sequence short circuit impedances at each bus. Should be preceded by a successful “Solve Mode=</a:t>
            </a:r>
            <a:r>
              <a:rPr lang="en-US" sz="1400" dirty="0" err="1">
                <a:latin typeface="Courier New" panose="02070309020205020404" pitchFamily="49" charset="0"/>
                <a:cs typeface="Courier New" panose="02070309020205020404" pitchFamily="49" charset="0"/>
              </a:rPr>
              <a:t>Faultstudy</a:t>
            </a:r>
            <a:r>
              <a:rPr lang="en-US" sz="1400" dirty="0">
                <a:latin typeface="Courier New" panose="02070309020205020404" pitchFamily="49" charset="0"/>
                <a:cs typeface="Courier New" panose="02070309020205020404" pitchFamily="49" charset="0"/>
              </a:rPr>
              <a:t>” command. This will initialize the short circuit impedance matrices at each bus.</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49540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123932"/>
          </a:xfrm>
          <a:prstGeom prst="rect">
            <a:avLst/>
          </a:prstGeom>
          <a:noFill/>
        </p:spPr>
        <p:txBody>
          <a:bodyPr wrap="square" rtlCol="0">
            <a:spAutoFit/>
          </a:bodyPr>
          <a:lstStyle/>
          <a:p>
            <a:pPr lvl="0" algn="just">
              <a:spcAft>
                <a:spcPts val="600"/>
              </a:spcAft>
            </a:pPr>
            <a:r>
              <a:rPr lang="en-US" sz="1800" b="1" i="1" dirty="0"/>
              <a:t>Get [Opt1] [opt2] etc.</a:t>
            </a:r>
          </a:p>
          <a:p>
            <a:pPr lvl="0" algn="just">
              <a:spcAft>
                <a:spcPts val="600"/>
              </a:spcAft>
            </a:pPr>
            <a:r>
              <a:rPr lang="en-US" sz="1800" dirty="0">
                <a:latin typeface="Times New Roman" panose="02020603050405020304" pitchFamily="18" charset="0"/>
                <a:cs typeface="Times New Roman" panose="02020603050405020304" pitchFamily="18" charset="0"/>
              </a:rPr>
              <a:t>Basically, the opposite of the SET command. Returns DSS property values for options set using the Set command. Result is returned in the Result property of the Text interface.</a:t>
            </a:r>
          </a:p>
          <a:p>
            <a:pPr lvl="0" algn="just">
              <a:spcAft>
                <a:spcPts val="600"/>
              </a:spcAft>
            </a:pPr>
            <a:r>
              <a:rPr lang="en-US" sz="1800" dirty="0">
                <a:latin typeface="Times New Roman" panose="02020603050405020304" pitchFamily="18" charset="0"/>
                <a:cs typeface="Times New Roman" panose="02020603050405020304" pitchFamily="18" charset="0"/>
              </a:rPr>
              <a:t>VBA Example:</a:t>
            </a:r>
          </a:p>
          <a:p>
            <a:pPr marL="914400" lvl="0" algn="just">
              <a:spcAft>
                <a:spcPts val="600"/>
              </a:spcAft>
            </a:pPr>
            <a:r>
              <a:rPr lang="en-US" sz="1400" b="1" dirty="0" err="1">
                <a:latin typeface="Courier New" panose="02070309020205020404" pitchFamily="49" charset="0"/>
                <a:cs typeface="Courier New" panose="02070309020205020404" pitchFamily="49" charset="0"/>
              </a:rPr>
              <a:t>DSSText.Command</a:t>
            </a:r>
            <a:r>
              <a:rPr lang="en-US" sz="1400" b="1" dirty="0">
                <a:latin typeface="Courier New" panose="02070309020205020404" pitchFamily="49" charset="0"/>
                <a:cs typeface="Courier New" panose="02070309020205020404" pitchFamily="49" charset="0"/>
              </a:rPr>
              <a:t> = "Get mode"</a:t>
            </a:r>
          </a:p>
          <a:p>
            <a:pPr marL="914400" lvl="0" algn="just">
              <a:spcAft>
                <a:spcPts val="600"/>
              </a:spcAft>
            </a:pPr>
            <a:r>
              <a:rPr lang="en-US" sz="1400" b="1" dirty="0">
                <a:latin typeface="Courier New" panose="02070309020205020404" pitchFamily="49" charset="0"/>
                <a:cs typeface="Courier New" panose="02070309020205020404" pitchFamily="49" charset="0"/>
              </a:rPr>
              <a:t>Answer = </a:t>
            </a:r>
            <a:r>
              <a:rPr lang="en-US" sz="1400" b="1" dirty="0" err="1">
                <a:latin typeface="Courier New" panose="02070309020205020404" pitchFamily="49" charset="0"/>
                <a:cs typeface="Courier New" panose="02070309020205020404" pitchFamily="49" charset="0"/>
              </a:rPr>
              <a:t>DSSText.Result</a:t>
            </a:r>
            <a:endParaRPr lang="en-US" sz="1400" b="1"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Multiple properties may be requested on one get. The results are appended and the individual values separated by commas. Array values are returned separated by commas.</a:t>
            </a:r>
          </a:p>
        </p:txBody>
      </p:sp>
    </p:spTree>
    <p:extLst>
      <p:ext uri="{BB962C8B-B14F-4D97-AF65-F5344CB8AC3E}">
        <p14:creationId xmlns:p14="http://schemas.microsoft.com/office/powerpoint/2010/main" val="24077892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85761"/>
          </a:xfrm>
          <a:prstGeom prst="rect">
            <a:avLst/>
          </a:prstGeom>
          <a:noFill/>
        </p:spPr>
        <p:txBody>
          <a:bodyPr wrap="square" rtlCol="0">
            <a:spAutoFit/>
          </a:bodyPr>
          <a:lstStyle/>
          <a:p>
            <a:pPr lvl="0" algn="just">
              <a:spcAft>
                <a:spcPts val="600"/>
              </a:spcAft>
            </a:pPr>
            <a:r>
              <a:rPr lang="en-US" sz="1800" b="1" i="1" dirty="0"/>
              <a:t>LatLongCoords</a:t>
            </a:r>
          </a:p>
          <a:p>
            <a:pPr lvl="0" algn="just">
              <a:spcAft>
                <a:spcPts val="600"/>
              </a:spcAft>
            </a:pPr>
            <a:r>
              <a:rPr lang="en-US" sz="1800" dirty="0">
                <a:latin typeface="Times New Roman" panose="02020603050405020304" pitchFamily="18" charset="0"/>
                <a:cs typeface="Times New Roman" panose="02020603050405020304" pitchFamily="18" charset="0"/>
              </a:rPr>
              <a:t>Define </a:t>
            </a:r>
            <a:r>
              <a:rPr lang="en-US" sz="1800" dirty="0" err="1">
                <a:latin typeface="Times New Roman" panose="02020603050405020304" pitchFamily="18" charset="0"/>
                <a:cs typeface="Times New Roman" panose="02020603050405020304" pitchFamily="18" charset="0"/>
              </a:rPr>
              <a:t>x,y</a:t>
            </a:r>
            <a:r>
              <a:rPr lang="en-US" sz="1800" dirty="0">
                <a:latin typeface="Times New Roman" panose="02020603050405020304" pitchFamily="18" charset="0"/>
                <a:cs typeface="Times New Roman" panose="02020603050405020304" pitchFamily="18" charset="0"/>
              </a:rPr>
              <a:t> coordinates for buses using Latitude and Longitude values (decimal numbers). Similar to </a:t>
            </a:r>
            <a:r>
              <a:rPr lang="en-US" sz="1400" b="1" dirty="0">
                <a:latin typeface="Courier New" panose="02070309020205020404" pitchFamily="49" charset="0"/>
                <a:cs typeface="Courier New" panose="02070309020205020404" pitchFamily="49" charset="0"/>
              </a:rPr>
              <a:t>BusCoords</a:t>
            </a:r>
            <a:r>
              <a:rPr lang="en-US" sz="1800" dirty="0">
                <a:latin typeface="Times New Roman" panose="02020603050405020304" pitchFamily="18" charset="0"/>
                <a:cs typeface="Times New Roman" panose="02020603050405020304" pitchFamily="18" charset="0"/>
              </a:rPr>
              <a:t> command. Execute after Solve command or </a:t>
            </a:r>
            <a:r>
              <a:rPr lang="en-US" sz="1800" dirty="0" err="1">
                <a:latin typeface="Times New Roman" panose="02020603050405020304" pitchFamily="18" charset="0"/>
                <a:cs typeface="Times New Roman" panose="02020603050405020304" pitchFamily="18" charset="0"/>
              </a:rPr>
              <a:t>MakeBusList</a:t>
            </a:r>
            <a:r>
              <a:rPr lang="en-US" sz="1800" dirty="0">
                <a:latin typeface="Times New Roman" panose="02020603050405020304" pitchFamily="18" charset="0"/>
                <a:cs typeface="Times New Roman" panose="02020603050405020304" pitchFamily="18" charset="0"/>
              </a:rPr>
              <a:t> command is executed so that bus lists are defined. Reads coordinates from a CSV file with records of the form:</a:t>
            </a:r>
          </a:p>
          <a:p>
            <a:pPr marL="914400" algn="just">
              <a:spcAft>
                <a:spcPts val="600"/>
              </a:spcAft>
            </a:pPr>
            <a:r>
              <a:rPr lang="en-US" sz="1400" b="1" dirty="0" err="1">
                <a:latin typeface="Courier New" panose="02070309020205020404" pitchFamily="49" charset="0"/>
                <a:cs typeface="Courier New" panose="02070309020205020404" pitchFamily="49" charset="0"/>
              </a:rPr>
              <a:t>busname</a:t>
            </a:r>
            <a:r>
              <a:rPr lang="en-US" sz="1400" b="1" dirty="0">
                <a:latin typeface="Courier New" panose="02070309020205020404" pitchFamily="49" charset="0"/>
                <a:cs typeface="Courier New" panose="02070309020205020404" pitchFamily="49" charset="0"/>
              </a:rPr>
              <a:t>, Latitude, Longitude.</a:t>
            </a:r>
          </a:p>
          <a:p>
            <a:pPr lvl="0" algn="just">
              <a:spcAft>
                <a:spcPts val="600"/>
              </a:spcAft>
            </a:pPr>
            <a:r>
              <a:rPr lang="en-US" sz="1800" dirty="0">
                <a:latin typeface="Times New Roman" panose="02020603050405020304" pitchFamily="18" charset="0"/>
                <a:cs typeface="Times New Roman" panose="02020603050405020304" pitchFamily="18" charset="0"/>
              </a:rPr>
              <a:t>Example:</a:t>
            </a:r>
          </a:p>
          <a:p>
            <a:pPr marL="914400" lvl="0" algn="just">
              <a:spcAft>
                <a:spcPts val="600"/>
              </a:spcAft>
            </a:pPr>
            <a:r>
              <a:rPr lang="en-US" sz="1400" b="1" dirty="0">
                <a:latin typeface="Courier New" panose="02070309020205020404" pitchFamily="49" charset="0"/>
                <a:cs typeface="Courier New" panose="02070309020205020404" pitchFamily="49" charset="0"/>
              </a:rPr>
              <a:t>LatLongCoords [file=]xxxx.csv</a:t>
            </a:r>
          </a:p>
          <a:p>
            <a:pPr lvl="0" algn="just">
              <a:spcAft>
                <a:spcPts val="600"/>
              </a:spcAft>
            </a:pPr>
            <a:r>
              <a:rPr lang="en-US" sz="1800" dirty="0">
                <a:latin typeface="Times New Roman" panose="02020603050405020304" pitchFamily="18" charset="0"/>
                <a:cs typeface="Times New Roman" panose="02020603050405020304" pitchFamily="18" charset="0"/>
              </a:rPr>
              <a:t>Note: Longitude is mapped to x coordinate and Latitude is mapped to y coordinate.</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Losses</a:t>
            </a:r>
          </a:p>
          <a:p>
            <a:pPr lvl="0" algn="just">
              <a:spcAft>
                <a:spcPts val="600"/>
              </a:spcAft>
            </a:pPr>
            <a:r>
              <a:rPr lang="en-US" sz="1800" dirty="0">
                <a:latin typeface="Times New Roman" panose="02020603050405020304" pitchFamily="18" charset="0"/>
                <a:cs typeface="Times New Roman" panose="02020603050405020304" pitchFamily="18" charset="0"/>
              </a:rPr>
              <a:t>Returns the </a:t>
            </a:r>
            <a:r>
              <a:rPr lang="en-US" sz="1400" b="1" dirty="0">
                <a:latin typeface="Courier New" panose="02070309020205020404" pitchFamily="49" charset="0"/>
                <a:cs typeface="Courier New" panose="02070309020205020404" pitchFamily="49" charset="0"/>
              </a:rPr>
              <a:t>total</a:t>
            </a:r>
            <a:r>
              <a:rPr lang="en-US" sz="1800" dirty="0">
                <a:latin typeface="Times New Roman" panose="02020603050405020304" pitchFamily="18" charset="0"/>
                <a:cs typeface="Times New Roman" panose="02020603050405020304" pitchFamily="18" charset="0"/>
              </a:rPr>
              <a:t> losses for the active circuit element (see Select command) in the Result string in kW, </a:t>
            </a:r>
            <a:r>
              <a:rPr lang="en-US" sz="1800" dirty="0" err="1">
                <a:latin typeface="Times New Roman" panose="02020603050405020304" pitchFamily="18" charset="0"/>
                <a:cs typeface="Times New Roman" panose="02020603050405020304" pitchFamily="18" charset="0"/>
              </a:rPr>
              <a:t>kvar</a:t>
            </a: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025578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08927"/>
          </a:xfrm>
          <a:prstGeom prst="rect">
            <a:avLst/>
          </a:prstGeom>
          <a:noFill/>
        </p:spPr>
        <p:txBody>
          <a:bodyPr wrap="square" rtlCol="0">
            <a:spAutoFit/>
          </a:bodyPr>
          <a:lstStyle/>
          <a:p>
            <a:pPr lvl="0" algn="just">
              <a:spcAft>
                <a:spcPts val="600"/>
              </a:spcAft>
            </a:pPr>
            <a:r>
              <a:rPr lang="en-US" sz="1800" b="1" i="1" dirty="0" err="1"/>
              <a:t>MakeBusList</a:t>
            </a:r>
            <a:endParaRPr lang="en-US" sz="1800" b="1" i="1" dirty="0"/>
          </a:p>
          <a:p>
            <a:pPr lvl="0" algn="just">
              <a:spcAft>
                <a:spcPts val="600"/>
              </a:spcAft>
            </a:pPr>
            <a:r>
              <a:rPr lang="en-US" sz="1800" dirty="0">
                <a:latin typeface="Times New Roman" panose="02020603050405020304" pitchFamily="18" charset="0"/>
                <a:cs typeface="Times New Roman" panose="02020603050405020304" pitchFamily="18" charset="0"/>
              </a:rPr>
              <a:t>Updates the </a:t>
            </a:r>
            <a:r>
              <a:rPr lang="en-US" sz="1800" dirty="0" err="1">
                <a:latin typeface="Times New Roman" panose="02020603050405020304" pitchFamily="18" charset="0"/>
                <a:cs typeface="Times New Roman" panose="02020603050405020304" pitchFamily="18" charset="0"/>
              </a:rPr>
              <a:t>buslist</a:t>
            </a:r>
            <a:r>
              <a:rPr lang="en-US" sz="1800" dirty="0">
                <a:latin typeface="Times New Roman" panose="02020603050405020304" pitchFamily="18" charset="0"/>
                <a:cs typeface="Times New Roman" panose="02020603050405020304" pitchFamily="18" charset="0"/>
              </a:rPr>
              <a:t>, if needed, using the currently enabled circuit elements. (This happens automatically for Solve command.) See </a:t>
            </a:r>
            <a:r>
              <a:rPr lang="en-US" sz="1400" b="1" dirty="0" err="1">
                <a:latin typeface="Courier New" panose="02070309020205020404" pitchFamily="49" charset="0"/>
                <a:cs typeface="Courier New" panose="02070309020205020404" pitchFamily="49" charset="0"/>
              </a:rPr>
              <a:t>ReprocessBuses</a:t>
            </a: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New [Object] [Edit String]</a:t>
            </a:r>
          </a:p>
          <a:p>
            <a:pPr lvl="0" algn="just">
              <a:spcAft>
                <a:spcPts val="600"/>
              </a:spcAft>
            </a:pPr>
            <a:r>
              <a:rPr lang="en-US" sz="1800" dirty="0">
                <a:latin typeface="Times New Roman" panose="02020603050405020304" pitchFamily="18" charset="0"/>
                <a:cs typeface="Times New Roman" panose="02020603050405020304" pitchFamily="18" charset="0"/>
              </a:rPr>
              <a:t>Adds an element described on the remainder of the line to the active circuit. The first</a:t>
            </a:r>
          </a:p>
          <a:p>
            <a:pPr lvl="0" algn="just">
              <a:spcAft>
                <a:spcPts val="600"/>
              </a:spcAft>
            </a:pPr>
            <a:r>
              <a:rPr lang="en-US" sz="1800" dirty="0">
                <a:latin typeface="Times New Roman" panose="02020603050405020304" pitchFamily="18" charset="0"/>
                <a:cs typeface="Times New Roman" panose="02020603050405020304" pitchFamily="18" charset="0"/>
              </a:rPr>
              <a:t>parameter (Object=…) is required for the New command. Of course, “Object=” may be omitted and often is for aesthetics.</a:t>
            </a:r>
          </a:p>
          <a:p>
            <a:pPr lvl="0" algn="just">
              <a:spcAft>
                <a:spcPts val="600"/>
              </a:spcAft>
            </a:pPr>
            <a:r>
              <a:rPr lang="en-US" sz="1800" dirty="0">
                <a:latin typeface="Times New Roman" panose="02020603050405020304" pitchFamily="18" charset="0"/>
                <a:cs typeface="Times New Roman" panose="02020603050405020304" pitchFamily="18" charset="0"/>
              </a:rPr>
              <a:t>The remainder of the command line is processed by the editing function of the specified element type. All circuit objects are instantiated with a reasonable set of values so that they can likely be included in the circuit and solved without modification. Therefore, the Edit String need only include definitions for property values that are different than the defaults.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275441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49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324261"/>
          </a:xfrm>
          <a:prstGeom prst="rect">
            <a:avLst/>
          </a:prstGeom>
          <a:noFill/>
        </p:spPr>
        <p:txBody>
          <a:bodyPr wrap="square" rtlCol="0">
            <a:spAutoFit/>
          </a:bodyPr>
          <a:lstStyle/>
          <a:p>
            <a:pPr lvl="0" algn="just">
              <a:spcAft>
                <a:spcPts val="600"/>
              </a:spcAft>
            </a:pPr>
            <a:r>
              <a:rPr lang="en-US" sz="1800" b="1" i="1" dirty="0"/>
              <a:t>New [Object] [Edit String]</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a:r>
              <a:rPr lang="en-US" sz="1400" dirty="0">
                <a:latin typeface="Courier New" panose="02070309020205020404" pitchFamily="49" charset="0"/>
                <a:cs typeface="Courier New" panose="02070309020205020404" pitchFamily="49" charset="0"/>
              </a:rPr>
              <a:t>Examples:</a:t>
            </a:r>
          </a:p>
          <a:p>
            <a:pPr marL="914400"/>
            <a:r>
              <a:rPr lang="en-US" sz="1400" b="1" dirty="0">
                <a:latin typeface="Courier New" panose="02070309020205020404" pitchFamily="49" charset="0"/>
                <a:cs typeface="Courier New" panose="02070309020205020404" pitchFamily="49" charset="0"/>
              </a:rPr>
              <a:t>New Object=Line.Lin2 ! Min required</a:t>
            </a:r>
          </a:p>
          <a:p>
            <a:pPr marL="914400"/>
            <a:r>
              <a:rPr lang="en-US" sz="1400" b="1" dirty="0">
                <a:latin typeface="Courier New" panose="02070309020205020404" pitchFamily="49" charset="0"/>
                <a:cs typeface="Courier New" panose="02070309020205020404" pitchFamily="49" charset="0"/>
              </a:rPr>
              <a:t>New Line.Lin2 ! Same, sans object= …</a:t>
            </a:r>
          </a:p>
          <a:p>
            <a:pPr marL="914400"/>
            <a:r>
              <a:rPr lang="en-US" sz="1400" b="1" dirty="0">
                <a:latin typeface="Courier New" panose="02070309020205020404" pitchFamily="49" charset="0"/>
                <a:cs typeface="Courier New" panose="02070309020205020404" pitchFamily="49" charset="0"/>
              </a:rPr>
              <a:t>!Line from Bs1 to Bs2</a:t>
            </a:r>
          </a:p>
          <a:p>
            <a:pPr marL="914400"/>
            <a:r>
              <a:rPr lang="en-US" sz="1400" b="1" dirty="0">
                <a:latin typeface="Courier New" panose="02070309020205020404" pitchFamily="49" charset="0"/>
                <a:cs typeface="Courier New" panose="02070309020205020404" pitchFamily="49" charset="0"/>
              </a:rPr>
              <a:t>New Line.Lin2 Bs1 Bs2 R1=.01 X1=.5 Length=1.3</a:t>
            </a:r>
            <a:endParaRPr lang="en-US" sz="1400"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The Edit String does not have to be complete at the time of issuing the New command. The object instantiated may be edited again at any later time by invoking the Edit command or by continuing with the next command line (see More or ~). The ‘later time’ does not have to occur immediately after definition. One can make up a script later that edits one or more object properties.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3310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Parameters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734502"/>
            <a:ext cx="8161638" cy="3447098"/>
          </a:xfrm>
          <a:prstGeom prst="rect">
            <a:avLst/>
          </a:prstGeom>
          <a:noFill/>
        </p:spPr>
        <p:txBody>
          <a:bodyPr wrap="square" rtlCol="0">
            <a:spAutoFit/>
          </a:bodyPr>
          <a:lstStyle/>
          <a:p>
            <a:pPr lvl="0" algn="just">
              <a:spcAft>
                <a:spcPts val="600"/>
              </a:spcAft>
            </a:pPr>
            <a:r>
              <a:rPr lang="en-US" sz="1800" dirty="0"/>
              <a:t>Parameters may be positional or named (tagged). If named, an "=" sign is expected.</a:t>
            </a:r>
          </a:p>
          <a:p>
            <a:pPr marL="914400"/>
            <a:r>
              <a:rPr lang="en-US" sz="1800" dirty="0"/>
              <a:t>1. </a:t>
            </a:r>
            <a:r>
              <a:rPr lang="en-US" sz="1800" i="1" dirty="0"/>
              <a:t>Name=value </a:t>
            </a:r>
            <a:r>
              <a:rPr lang="en-US" sz="1800" dirty="0"/>
              <a:t>(this is the named form)</a:t>
            </a:r>
          </a:p>
          <a:p>
            <a:pPr marL="914400"/>
            <a:r>
              <a:rPr lang="en-US" sz="1800" dirty="0"/>
              <a:t>2. </a:t>
            </a:r>
            <a:r>
              <a:rPr lang="en-US" sz="1800" i="1" dirty="0"/>
              <a:t>Value </a:t>
            </a:r>
            <a:r>
              <a:rPr lang="en-US" sz="1800" dirty="0"/>
              <a:t>(value alone in positional form)</a:t>
            </a:r>
          </a:p>
          <a:p>
            <a:pPr>
              <a:spcBef>
                <a:spcPts val="600"/>
              </a:spcBef>
              <a:spcAft>
                <a:spcPts val="600"/>
              </a:spcAft>
            </a:pPr>
            <a:r>
              <a:rPr lang="en-US" sz="1800" dirty="0"/>
              <a:t>For example, the following two commands are equivalent.</a:t>
            </a:r>
          </a:p>
          <a:p>
            <a:pPr marL="914400"/>
            <a:r>
              <a:rPr lang="en-US" sz="1200" b="1" dirty="0">
                <a:latin typeface="Courier New" panose="02070309020205020404" pitchFamily="49" charset="0"/>
                <a:cs typeface="Courier New" panose="02070309020205020404" pitchFamily="49" charset="0"/>
              </a:rPr>
              <a:t>New Object="</a:t>
            </a:r>
            <a:r>
              <a:rPr lang="en-US" sz="1200" b="1" dirty="0" err="1">
                <a:latin typeface="Courier New" panose="02070309020205020404" pitchFamily="49" charset="0"/>
                <a:cs typeface="Courier New" panose="02070309020205020404" pitchFamily="49" charset="0"/>
              </a:rPr>
              <a:t>Line.First</a:t>
            </a:r>
            <a:r>
              <a:rPr lang="en-US" sz="1200" b="1" dirty="0">
                <a:latin typeface="Courier New" panose="02070309020205020404" pitchFamily="49" charset="0"/>
                <a:cs typeface="Courier New" panose="02070309020205020404" pitchFamily="49" charset="0"/>
              </a:rPr>
              <a:t> Line" Bus1=b1240 Bus2=32 </a:t>
            </a:r>
            <a:r>
              <a:rPr lang="en-US" sz="1200" b="1" dirty="0" err="1">
                <a:latin typeface="Courier New" panose="02070309020205020404" pitchFamily="49" charset="0"/>
                <a:cs typeface="Courier New" panose="02070309020205020404" pitchFamily="49" charset="0"/>
              </a:rPr>
              <a:t>LineCode</a:t>
            </a:r>
            <a:r>
              <a:rPr lang="en-US" sz="1200" b="1" dirty="0">
                <a:latin typeface="Courier New" panose="02070309020205020404" pitchFamily="49" charset="0"/>
                <a:cs typeface="Courier New" panose="02070309020205020404" pitchFamily="49" charset="0"/>
              </a:rPr>
              <a:t>=336ACSR,</a:t>
            </a:r>
          </a:p>
          <a:p>
            <a:pPr marL="914400"/>
            <a:r>
              <a:rPr lang="en-US" sz="1200" b="1" dirty="0">
                <a:latin typeface="Courier New" panose="02070309020205020404" pitchFamily="49" charset="0"/>
                <a:cs typeface="Courier New" panose="02070309020205020404" pitchFamily="49" charset="0"/>
              </a:rPr>
              <a:t>…</a:t>
            </a:r>
          </a:p>
          <a:p>
            <a:pPr marL="914400"/>
            <a:r>
              <a:rPr lang="en-US" sz="1200" b="1" dirty="0">
                <a:latin typeface="Courier New" panose="02070309020205020404" pitchFamily="49" charset="0"/>
                <a:cs typeface="Courier New" panose="02070309020205020404" pitchFamily="49" charset="0"/>
              </a:rPr>
              <a:t>New “</a:t>
            </a:r>
            <a:r>
              <a:rPr lang="en-US" sz="1200" b="1" dirty="0" err="1">
                <a:latin typeface="Courier New" panose="02070309020205020404" pitchFamily="49" charset="0"/>
                <a:cs typeface="Courier New" panose="02070309020205020404" pitchFamily="49" charset="0"/>
              </a:rPr>
              <a:t>Line.First</a:t>
            </a:r>
            <a:r>
              <a:rPr lang="en-US" sz="1200" b="1" dirty="0">
                <a:latin typeface="Courier New" panose="02070309020205020404" pitchFamily="49" charset="0"/>
                <a:cs typeface="Courier New" panose="02070309020205020404" pitchFamily="49" charset="0"/>
              </a:rPr>
              <a:t> Line”, b1240 32 336ACSR, …</a:t>
            </a:r>
          </a:p>
          <a:p>
            <a:pPr algn="just">
              <a:spcBef>
                <a:spcPts val="600"/>
              </a:spcBef>
            </a:pPr>
            <a:r>
              <a:rPr lang="en-US" sz="1800" dirty="0"/>
              <a:t>The first example uses named parameters, which are shown in the default order. The second example simply gives the values of the parameters and the parser assumes that they are in the default order. Note that the name of the object contains a blank, which is a standard DSS delimiter character. Therefore, it is enclosed in quotes or parentheses, etc..</a:t>
            </a:r>
          </a:p>
        </p:txBody>
      </p:sp>
    </p:spTree>
    <p:extLst>
      <p:ext uri="{BB962C8B-B14F-4D97-AF65-F5344CB8AC3E}">
        <p14:creationId xmlns:p14="http://schemas.microsoft.com/office/powerpoint/2010/main" val="2003603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785926"/>
          </a:xfrm>
          <a:prstGeom prst="rect">
            <a:avLst/>
          </a:prstGeom>
          <a:noFill/>
        </p:spPr>
        <p:txBody>
          <a:bodyPr wrap="square" rtlCol="0">
            <a:spAutoFit/>
          </a:bodyPr>
          <a:lstStyle/>
          <a:p>
            <a:pPr lvl="0" algn="just">
              <a:spcAft>
                <a:spcPts val="600"/>
              </a:spcAft>
            </a:pPr>
            <a:r>
              <a:rPr lang="en-US" sz="1800" b="1" i="1" dirty="0"/>
              <a:t>New [Object] [Edit String]</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Immediately after issuing the New command, the instantiated object remains the active object and the Edit command does not have to be given to select the object for further editing. You can simply issue the </a:t>
            </a:r>
            <a:r>
              <a:rPr lang="en-US" sz="1800" b="1" dirty="0">
                <a:latin typeface="Courier New" panose="02070309020205020404" pitchFamily="49" charset="0"/>
                <a:cs typeface="Courier New" panose="02070309020205020404" pitchFamily="49" charset="0"/>
              </a:rPr>
              <a:t>More</a:t>
            </a:r>
            <a:r>
              <a:rPr lang="en-US" sz="1800" dirty="0">
                <a:latin typeface="Times New Roman" panose="02020603050405020304" pitchFamily="18" charset="0"/>
                <a:cs typeface="Times New Roman" panose="02020603050405020304" pitchFamily="18" charset="0"/>
              </a:rPr>
              <a:t> command, or one of its abbreviations (~), and continue to send editing instructions. Actually, the DSS command interpreter defaults to editing mode and you may simply issue the command</a:t>
            </a:r>
          </a:p>
          <a:p>
            <a:pPr marL="914400" lvl="0" algn="just">
              <a:spcAft>
                <a:spcPts val="600"/>
              </a:spcAft>
            </a:pPr>
            <a:r>
              <a:rPr lang="en-US" sz="1400" b="1" dirty="0">
                <a:latin typeface="Courier New" panose="02070309020205020404" pitchFamily="49" charset="0"/>
                <a:cs typeface="Courier New" panose="02070309020205020404" pitchFamily="49" charset="0"/>
              </a:rPr>
              <a:t>Property=value …(and other editing statements)</a:t>
            </a:r>
          </a:p>
          <a:p>
            <a:pPr lvl="0" algn="just">
              <a:spcAft>
                <a:spcPts val="600"/>
              </a:spcAft>
            </a:pPr>
            <a:r>
              <a:rPr lang="en-US" sz="1800" dirty="0">
                <a:latin typeface="Times New Roman" panose="02020603050405020304" pitchFamily="18" charset="0"/>
                <a:cs typeface="Times New Roman" panose="02020603050405020304" pitchFamily="18" charset="0"/>
              </a:rPr>
              <a:t>The "=" is required when using this format. When the DSS parser sees this, it will assume you wish to continue editing and are not issuing a separate DSS Command. To avoid ambiguity, which is always recommended for readability, you may specify the element completely:</a:t>
            </a:r>
          </a:p>
          <a:p>
            <a:pPr marL="914400" lvl="0" algn="just">
              <a:spcAft>
                <a:spcPts val="600"/>
              </a:spcAft>
            </a:pPr>
            <a:r>
              <a:rPr lang="en-US" sz="1400" b="1" dirty="0" err="1">
                <a:latin typeface="Courier New" panose="02070309020205020404" pitchFamily="49" charset="0"/>
                <a:cs typeface="Courier New" panose="02070309020205020404" pitchFamily="49" charset="0"/>
              </a:rPr>
              <a:t>Class.ElementName.Property</a:t>
            </a:r>
            <a:r>
              <a:rPr lang="en-US" sz="1400" b="1" dirty="0">
                <a:latin typeface="Courier New" panose="02070309020205020404" pitchFamily="49" charset="0"/>
                <a:cs typeface="Courier New" panose="02070309020205020404" pitchFamily="49" charset="0"/>
              </a:rPr>
              <a:t> = Value</a:t>
            </a:r>
          </a:p>
          <a:p>
            <a:pPr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680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93483"/>
          </a:xfrm>
          <a:prstGeom prst="rect">
            <a:avLst/>
          </a:prstGeom>
          <a:noFill/>
        </p:spPr>
        <p:txBody>
          <a:bodyPr wrap="square" rtlCol="0">
            <a:spAutoFit/>
          </a:bodyPr>
          <a:lstStyle/>
          <a:p>
            <a:pPr lvl="0" algn="just">
              <a:spcAft>
                <a:spcPts val="600"/>
              </a:spcAft>
            </a:pPr>
            <a:r>
              <a:rPr lang="en-US" sz="1800" b="1" i="1" dirty="0"/>
              <a:t>New [Object] [Edit String]</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More than one property may be set on the same command, just as if you had issued the New or Edit commands.</a:t>
            </a:r>
          </a:p>
          <a:p>
            <a:pPr marL="914400" lvl="0" algn="just">
              <a:spcAft>
                <a:spcPts val="600"/>
              </a:spcAft>
            </a:pPr>
            <a:r>
              <a:rPr lang="en-US" sz="1400" b="1" dirty="0">
                <a:latin typeface="Courier New" panose="02070309020205020404" pitchFamily="49" charset="0"/>
                <a:cs typeface="Courier New" panose="02070309020205020404" pitchFamily="49" charset="0"/>
              </a:rPr>
              <a:t>Class.ElementName.Property1 = Value1 property2=value2 …</a:t>
            </a:r>
          </a:p>
          <a:p>
            <a:pPr lvl="0" algn="just">
              <a:spcAft>
                <a:spcPts val="600"/>
              </a:spcAft>
            </a:pPr>
            <a:r>
              <a:rPr lang="en-US" sz="1800" dirty="0">
                <a:latin typeface="Times New Roman" panose="02020603050405020304" pitchFamily="18" charset="0"/>
                <a:cs typeface="Times New Roman" panose="02020603050405020304" pitchFamily="18" charset="0"/>
              </a:rPr>
              <a:t>Note that all DSS objects have a Like property inherited from the base class. Users are somewhat at the mercy of developers to ensure they have implemented the Like feature, but this has been done on all DSS objects to date. When another element of the same class is very similar to a new one being created, use the Like parameter to start the definition then change only the parameters that differ. Issue the Like=</a:t>
            </a:r>
            <a:r>
              <a:rPr lang="en-US" sz="1800" dirty="0" err="1">
                <a:latin typeface="Times New Roman" panose="02020603050405020304" pitchFamily="18" charset="0"/>
                <a:cs typeface="Times New Roman" panose="02020603050405020304" pitchFamily="18" charset="0"/>
              </a:rPr>
              <a:t>nnnn</a:t>
            </a:r>
            <a:r>
              <a:rPr lang="en-US" sz="1800" dirty="0">
                <a:latin typeface="Times New Roman" panose="02020603050405020304" pitchFamily="18" charset="0"/>
                <a:cs typeface="Times New Roman" panose="02020603050405020304" pitchFamily="18" charset="0"/>
              </a:rPr>
              <a:t> property first. Command lines are parsed from left to right with the later ones taking precedence. Throughout the DSS, the design goal is that a property persistently remains in its last state until subsequently changed.</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008273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1985159"/>
          </a:xfrm>
          <a:prstGeom prst="rect">
            <a:avLst/>
          </a:prstGeom>
          <a:noFill/>
        </p:spPr>
        <p:txBody>
          <a:bodyPr wrap="square" rtlCol="0">
            <a:spAutoFit/>
          </a:bodyPr>
          <a:lstStyle/>
          <a:p>
            <a:pPr lvl="0" algn="just">
              <a:spcAft>
                <a:spcPts val="600"/>
              </a:spcAft>
            </a:pPr>
            <a:r>
              <a:rPr lang="en-US" sz="1800" b="1" i="1" dirty="0"/>
              <a:t>New [Object] [Edit String]</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400" b="1" dirty="0">
                <a:latin typeface="Courier New" panose="02070309020205020404" pitchFamily="49" charset="0"/>
                <a:cs typeface="Courier New" panose="02070309020205020404" pitchFamily="49" charset="0"/>
              </a:rPr>
              <a:t>New Line.Lin3 like=Lin2 Length=1.7</a:t>
            </a:r>
          </a:p>
          <a:p>
            <a:pPr lvl="0" algn="just">
              <a:spcAft>
                <a:spcPts val="600"/>
              </a:spcAft>
            </a:pPr>
            <a:r>
              <a:rPr lang="en-US" sz="1800" dirty="0">
                <a:latin typeface="Times New Roman" panose="02020603050405020304" pitchFamily="18" charset="0"/>
                <a:cs typeface="Times New Roman" panose="02020603050405020304" pitchFamily="18" charset="0"/>
              </a:rPr>
              <a:t>While all devices have a Like property, for Line objects and Transformer objects, users generally prefer to use the </a:t>
            </a:r>
            <a:r>
              <a:rPr lang="en-US" sz="1800" dirty="0" err="1">
                <a:latin typeface="Times New Roman" panose="02020603050405020304" pitchFamily="18" charset="0"/>
                <a:cs typeface="Times New Roman" panose="02020603050405020304" pitchFamily="18" charset="0"/>
              </a:rPr>
              <a:t>Linecode</a:t>
            </a:r>
            <a:r>
              <a:rPr lang="en-US" sz="1800" dirty="0">
                <a:latin typeface="Times New Roman" panose="02020603050405020304" pitchFamily="18" charset="0"/>
                <a:cs typeface="Times New Roman" panose="02020603050405020304" pitchFamily="18" charset="0"/>
              </a:rPr>
              <a:t> and </a:t>
            </a:r>
            <a:r>
              <a:rPr lang="en-US" sz="1800" dirty="0" err="1">
                <a:latin typeface="Times New Roman" panose="02020603050405020304" pitchFamily="18" charset="0"/>
                <a:cs typeface="Times New Roman" panose="02020603050405020304" pitchFamily="18" charset="0"/>
              </a:rPr>
              <a:t>Xfmrcode</a:t>
            </a:r>
            <a:r>
              <a:rPr lang="en-US" sz="1800" dirty="0">
                <a:latin typeface="Times New Roman" panose="02020603050405020304" pitchFamily="18" charset="0"/>
                <a:cs typeface="Times New Roman" panose="02020603050405020304" pitchFamily="18" charset="0"/>
              </a:rPr>
              <a:t> properties instead when objects have the same properties.</a:t>
            </a:r>
          </a:p>
        </p:txBody>
      </p:sp>
    </p:spTree>
    <p:extLst>
      <p:ext uri="{BB962C8B-B14F-4D97-AF65-F5344CB8AC3E}">
        <p14:creationId xmlns:p14="http://schemas.microsoft.com/office/powerpoint/2010/main" val="23319108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708981"/>
          </a:xfrm>
          <a:prstGeom prst="rect">
            <a:avLst/>
          </a:prstGeom>
          <a:noFill/>
        </p:spPr>
        <p:txBody>
          <a:bodyPr wrap="square" rtlCol="0">
            <a:spAutoFit/>
          </a:bodyPr>
          <a:lstStyle/>
          <a:p>
            <a:pPr lvl="0" algn="just">
              <a:spcAft>
                <a:spcPts val="600"/>
              </a:spcAft>
            </a:pPr>
            <a:r>
              <a:rPr lang="en-US" sz="1800" b="1" i="1" dirty="0"/>
              <a:t>[Object Property Name] = value</a:t>
            </a:r>
          </a:p>
          <a:p>
            <a:pPr lvl="0" algn="just">
              <a:spcAft>
                <a:spcPts val="600"/>
              </a:spcAft>
            </a:pPr>
            <a:r>
              <a:rPr lang="en-US" sz="1800" dirty="0">
                <a:latin typeface="Times New Roman" panose="02020603050405020304" pitchFamily="18" charset="0"/>
                <a:cs typeface="Times New Roman" panose="02020603050405020304" pitchFamily="18" charset="0"/>
              </a:rPr>
              <a:t>This syntax permits the setting of any published property value of a DSS circuit element. Simply specify the complete element and property name, “=”, and a value. For example,</a:t>
            </a:r>
          </a:p>
          <a:p>
            <a:pPr marL="914400" algn="just">
              <a:spcAft>
                <a:spcPts val="600"/>
              </a:spcAft>
            </a:pPr>
            <a:r>
              <a:rPr lang="en-US" sz="1400" b="1" dirty="0">
                <a:latin typeface="Courier New" panose="02070309020205020404" pitchFamily="49" charset="0"/>
                <a:cs typeface="Courier New" panose="02070309020205020404" pitchFamily="49" charset="0"/>
              </a:rPr>
              <a:t>Monitor.mon1.mode=48</a:t>
            </a:r>
          </a:p>
          <a:p>
            <a:pPr lvl="0" algn="just">
              <a:spcAft>
                <a:spcPts val="600"/>
              </a:spcAft>
            </a:pPr>
            <a:r>
              <a:rPr lang="en-US" sz="1800" dirty="0">
                <a:latin typeface="Times New Roman" panose="02020603050405020304" pitchFamily="18" charset="0"/>
                <a:cs typeface="Times New Roman" panose="02020603050405020304" pitchFamily="18" charset="0"/>
              </a:rPr>
              <a:t>Sets the monitor mode queried in the previous example. The DSS command interpreter defaults to the Edit command. If it does not recognize the command it looks for the "=" and attempts to edit a property as specified. Thus, in this example, this method simply invokes the Monitor object’s editor and sets the value. If there is more text on the string, the editor continues editing. For example,</a:t>
            </a:r>
          </a:p>
          <a:p>
            <a:pPr marL="914400" lvl="0" algn="just">
              <a:spcAft>
                <a:spcPts val="600"/>
              </a:spcAft>
            </a:pPr>
            <a:r>
              <a:rPr lang="en-US" sz="1400" b="1" dirty="0">
                <a:latin typeface="Courier New" panose="02070309020205020404" pitchFamily="49" charset="0"/>
                <a:cs typeface="Courier New" panose="02070309020205020404" pitchFamily="49" charset="0"/>
              </a:rPr>
              <a:t>Line.line1.R1=.05 .12 .1 .4</a:t>
            </a:r>
          </a:p>
          <a:p>
            <a:pPr lvl="0" algn="just">
              <a:spcAft>
                <a:spcPts val="600"/>
              </a:spcAft>
            </a:pPr>
            <a:r>
              <a:rPr lang="en-US" sz="1800" dirty="0">
                <a:latin typeface="Times New Roman" panose="02020603050405020304" pitchFamily="18" charset="0"/>
                <a:cs typeface="Times New Roman" panose="02020603050405020304" pitchFamily="18" charset="0"/>
              </a:rPr>
              <a:t>will set the R1, X1, R0, X0 properties of Line.line1 in sequence using positional property rules.</a:t>
            </a:r>
          </a:p>
          <a:p>
            <a:pPr lvl="0" algn="just">
              <a:spcAft>
                <a:spcPts val="600"/>
              </a:spcAft>
            </a:pPr>
            <a:r>
              <a:rPr lang="en-US" sz="1800" dirty="0">
                <a:latin typeface="Times New Roman" panose="02020603050405020304" pitchFamily="18" charset="0"/>
                <a:cs typeface="Times New Roman" panose="02020603050405020304" pitchFamily="18" charset="0"/>
              </a:rPr>
              <a:t>This is a convenient syntax to use to change properties in circuit elements that have already been defined.</a:t>
            </a:r>
          </a:p>
        </p:txBody>
      </p:sp>
    </p:spTree>
    <p:extLst>
      <p:ext uri="{BB962C8B-B14F-4D97-AF65-F5344CB8AC3E}">
        <p14:creationId xmlns:p14="http://schemas.microsoft.com/office/powerpoint/2010/main" val="28832235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5432256"/>
          </a:xfrm>
          <a:prstGeom prst="rect">
            <a:avLst/>
          </a:prstGeom>
          <a:noFill/>
        </p:spPr>
        <p:txBody>
          <a:bodyPr wrap="square" rtlCol="0">
            <a:spAutoFit/>
          </a:bodyPr>
          <a:lstStyle/>
          <a:p>
            <a:pPr lvl="0" algn="just">
              <a:spcAft>
                <a:spcPts val="600"/>
              </a:spcAft>
            </a:pPr>
            <a:r>
              <a:rPr lang="en-US" sz="1800" b="1" i="1" dirty="0"/>
              <a:t>Open [Object] [Term] [Cond]</a:t>
            </a:r>
          </a:p>
          <a:p>
            <a:pPr lvl="0" algn="just">
              <a:spcAft>
                <a:spcPts val="600"/>
              </a:spcAft>
            </a:pPr>
            <a:r>
              <a:rPr lang="en-US" sz="1800" dirty="0">
                <a:latin typeface="Times New Roman" panose="02020603050405020304" pitchFamily="18" charset="0"/>
                <a:cs typeface="Times New Roman" panose="02020603050405020304" pitchFamily="18" charset="0"/>
              </a:rPr>
              <a:t>Opens a specified terminal conductor switch. All conductors in the terminals of all circuit elements have an inherent switch. This command can be used to open one or more conductors in a specified terminal. If the 'Cond=' field is 0 or omitted, all phase conductors are opened. Any other conductors there might be are unaffected. Otherwise, open one conductor at a time (one per command). For example:</a:t>
            </a:r>
          </a:p>
          <a:p>
            <a:pPr marL="914400" lvl="0" algn="just">
              <a:spcAft>
                <a:spcPts val="600"/>
              </a:spcAft>
            </a:pPr>
            <a:r>
              <a:rPr lang="en-US" sz="1400" b="1" dirty="0">
                <a:latin typeface="Courier New" panose="02070309020205020404" pitchFamily="49" charset="0"/>
                <a:cs typeface="Courier New" panose="02070309020205020404" pitchFamily="49" charset="0"/>
              </a:rPr>
              <a:t>Open object=</a:t>
            </a:r>
            <a:r>
              <a:rPr lang="en-US" sz="1400" b="1" dirty="0" err="1">
                <a:latin typeface="Courier New" panose="02070309020205020404" pitchFamily="49" charset="0"/>
                <a:cs typeface="Courier New" panose="02070309020205020404" pitchFamily="49" charset="0"/>
              </a:rPr>
              <a:t>line.linxx</a:t>
            </a:r>
            <a:r>
              <a:rPr lang="en-US" sz="1400" b="1" dirty="0">
                <a:latin typeface="Courier New" panose="02070309020205020404" pitchFamily="49" charset="0"/>
                <a:cs typeface="Courier New" panose="02070309020205020404" pitchFamily="49" charset="0"/>
              </a:rPr>
              <a:t> term=1 </a:t>
            </a:r>
            <a:r>
              <a:rPr lang="en-US" sz="1400" dirty="0">
                <a:latin typeface="Courier New" panose="02070309020205020404" pitchFamily="49" charset="0"/>
                <a:cs typeface="Courier New" panose="02070309020205020404" pitchFamily="49" charset="0"/>
              </a:rPr>
              <a:t>! opens all phase conductors of</a:t>
            </a:r>
          </a:p>
          <a:p>
            <a:pPr marL="914400" lvl="0" algn="just">
              <a:spcAft>
                <a:spcPts val="600"/>
              </a:spcAft>
            </a:pPr>
            <a:r>
              <a:rPr lang="en-US" sz="1400" dirty="0">
                <a:latin typeface="Courier New" panose="02070309020205020404" pitchFamily="49" charset="0"/>
                <a:cs typeface="Courier New" panose="02070309020205020404" pitchFamily="49" charset="0"/>
              </a:rPr>
              <a:t>terminal 1 of </a:t>
            </a:r>
            <a:r>
              <a:rPr lang="en-US" sz="1400" dirty="0" err="1">
                <a:latin typeface="Courier New" panose="02070309020205020404" pitchFamily="49" charset="0"/>
                <a:cs typeface="Courier New" panose="02070309020205020404" pitchFamily="49" charset="0"/>
              </a:rPr>
              <a:t>linxx</a:t>
            </a:r>
            <a:endParaRPr lang="en-US" sz="1400" dirty="0">
              <a:latin typeface="Courier New" panose="02070309020205020404" pitchFamily="49" charset="0"/>
              <a:cs typeface="Courier New" panose="02070309020205020404" pitchFamily="49" charset="0"/>
            </a:endParaRPr>
          </a:p>
          <a:p>
            <a:pPr marL="914400" lvl="0" algn="just">
              <a:spcAft>
                <a:spcPts val="600"/>
              </a:spcAft>
            </a:pPr>
            <a:r>
              <a:rPr lang="en-US" sz="1400" b="1" dirty="0">
                <a:latin typeface="Courier New" panose="02070309020205020404" pitchFamily="49" charset="0"/>
                <a:cs typeface="Courier New" panose="02070309020205020404" pitchFamily="49" charset="0"/>
              </a:rPr>
              <a:t>Open </a:t>
            </a:r>
            <a:r>
              <a:rPr lang="en-US" sz="1400" b="1" dirty="0" err="1">
                <a:latin typeface="Courier New" panose="02070309020205020404" pitchFamily="49" charset="0"/>
                <a:cs typeface="Courier New" panose="02070309020205020404" pitchFamily="49" charset="0"/>
              </a:rPr>
              <a:t>line.linxx</a:t>
            </a:r>
            <a:r>
              <a:rPr lang="en-US" sz="1400" b="1" dirty="0">
                <a:latin typeface="Courier New" panose="02070309020205020404" pitchFamily="49" charset="0"/>
                <a:cs typeface="Courier New" panose="02070309020205020404" pitchFamily="49" charset="0"/>
              </a:rPr>
              <a:t> 2 3 </a:t>
            </a:r>
            <a:r>
              <a:rPr lang="en-US" sz="1400" dirty="0">
                <a:latin typeface="Courier New" panose="02070309020205020404" pitchFamily="49" charset="0"/>
                <a:cs typeface="Courier New" panose="02070309020205020404" pitchFamily="49" charset="0"/>
              </a:rPr>
              <a:t>! opens 3rd conductor of 2nd terminal of </a:t>
            </a:r>
            <a:r>
              <a:rPr lang="en-US" sz="1400" dirty="0" err="1">
                <a:latin typeface="Courier New" panose="02070309020205020404" pitchFamily="49" charset="0"/>
                <a:cs typeface="Courier New" panose="02070309020205020404" pitchFamily="49" charset="0"/>
              </a:rPr>
              <a:t>linxx</a:t>
            </a:r>
            <a:endParaRPr lang="en-US" sz="1400" dirty="0">
              <a:latin typeface="Courier New" panose="02070309020205020404" pitchFamily="49" charset="0"/>
              <a:cs typeface="Courier New" panose="02070309020205020404" pitchFamily="49" charset="0"/>
            </a:endParaRPr>
          </a:p>
          <a:p>
            <a:pPr marL="914400" lvl="0" algn="just">
              <a:spcAft>
                <a:spcPts val="600"/>
              </a:spcAft>
            </a:pPr>
            <a:r>
              <a:rPr lang="en-US" sz="1400" b="1" dirty="0">
                <a:latin typeface="Courier New" panose="02070309020205020404" pitchFamily="49" charset="0"/>
                <a:cs typeface="Courier New" panose="02070309020205020404" pitchFamily="49" charset="0"/>
              </a:rPr>
              <a:t>line object</a:t>
            </a:r>
          </a:p>
          <a:p>
            <a:pPr marL="914400" lvl="0" algn="just">
              <a:spcAft>
                <a:spcPts val="600"/>
              </a:spcAft>
            </a:pPr>
            <a:r>
              <a:rPr lang="en-US" sz="1400" b="1" dirty="0">
                <a:latin typeface="Courier New" panose="02070309020205020404" pitchFamily="49" charset="0"/>
                <a:cs typeface="Courier New" panose="02070309020205020404" pitchFamily="49" charset="0"/>
              </a:rPr>
              <a:t>Open load.LD3 1 4 </a:t>
            </a:r>
            <a:r>
              <a:rPr lang="en-US" sz="1400" dirty="0">
                <a:latin typeface="Courier New" panose="02070309020205020404" pitchFamily="49" charset="0"/>
                <a:cs typeface="Courier New" panose="02070309020205020404" pitchFamily="49" charset="0"/>
              </a:rPr>
              <a:t>! opens neutral conductor of wye-connected 3-phase</a:t>
            </a:r>
          </a:p>
          <a:p>
            <a:pPr marL="914400" lvl="0" algn="just">
              <a:spcAft>
                <a:spcPts val="600"/>
              </a:spcAft>
            </a:pPr>
            <a:r>
              <a:rPr lang="en-US" sz="1400" b="1" dirty="0">
                <a:latin typeface="Courier New" panose="02070309020205020404" pitchFamily="49" charset="0"/>
                <a:cs typeface="Courier New" panose="02070309020205020404" pitchFamily="49" charset="0"/>
              </a:rPr>
              <a:t>load</a:t>
            </a:r>
          </a:p>
          <a:p>
            <a:pPr lvl="0" algn="just">
              <a:spcAft>
                <a:spcPts val="600"/>
              </a:spcAft>
            </a:pPr>
            <a:r>
              <a:rPr lang="en-US" sz="1800" dirty="0">
                <a:latin typeface="Times New Roman" panose="02020603050405020304" pitchFamily="18" charset="0"/>
                <a:cs typeface="Times New Roman" panose="02020603050405020304" pitchFamily="18" charset="0"/>
              </a:rPr>
              <a:t>No action is taken if either the terminal or conductor specifications are invalid.</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voltage computes to zero. But you have to worry less about it causing a floating point</a:t>
            </a:r>
          </a:p>
          <a:p>
            <a:pPr lvl="0" algn="just">
              <a:spcAft>
                <a:spcPts val="600"/>
              </a:spcAft>
            </a:pPr>
            <a:r>
              <a:rPr lang="en-US" sz="1800" dirty="0">
                <a:latin typeface="Times New Roman" panose="02020603050405020304" pitchFamily="18" charset="0"/>
                <a:cs typeface="Times New Roman" panose="02020603050405020304" pitchFamily="18" charset="0"/>
              </a:rPr>
              <a:t>exception.</a:t>
            </a:r>
          </a:p>
        </p:txBody>
      </p:sp>
    </p:spTree>
    <p:extLst>
      <p:ext uri="{BB962C8B-B14F-4D97-AF65-F5344CB8AC3E}">
        <p14:creationId xmlns:p14="http://schemas.microsoft.com/office/powerpoint/2010/main" val="20654058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247043"/>
          </a:xfrm>
          <a:prstGeom prst="rect">
            <a:avLst/>
          </a:prstGeom>
          <a:noFill/>
        </p:spPr>
        <p:txBody>
          <a:bodyPr wrap="square" rtlCol="0">
            <a:spAutoFit/>
          </a:bodyPr>
          <a:lstStyle/>
          <a:p>
            <a:pPr lvl="0" algn="just">
              <a:spcAft>
                <a:spcPts val="600"/>
              </a:spcAft>
            </a:pPr>
            <a:r>
              <a:rPr lang="en-US" sz="1800" b="1" i="1" dirty="0"/>
              <a:t>Open [Object] [Term] [Cond]</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Note, this action disconnects the terminal from the node to which it is normally connected. The node remains in the problem. If it becomes isolated, a tiny conductance is attached to it and the voltage computes to zero. But you have to worry less about it causing a floating point exception.</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t>PhaseLosses</a:t>
            </a:r>
            <a:endParaRPr lang="en-US" sz="1800" b="1" i="1" dirty="0"/>
          </a:p>
          <a:p>
            <a:pPr lvl="0" algn="just">
              <a:spcAft>
                <a:spcPts val="600"/>
              </a:spcAft>
            </a:pPr>
            <a:r>
              <a:rPr lang="en-US" sz="1800" dirty="0">
                <a:latin typeface="Times New Roman" panose="02020603050405020304" pitchFamily="18" charset="0"/>
                <a:cs typeface="Times New Roman" panose="02020603050405020304" pitchFamily="18" charset="0"/>
              </a:rPr>
              <a:t>Returns the losses for the active circuit element (see Select command) for each PHASE in the Result string in comma‐separated kW, </a:t>
            </a:r>
            <a:r>
              <a:rPr lang="en-US" sz="1800" dirty="0" err="1">
                <a:latin typeface="Times New Roman" panose="02020603050405020304" pitchFamily="18" charset="0"/>
                <a:cs typeface="Times New Roman" panose="02020603050405020304" pitchFamily="18" charset="0"/>
              </a:rPr>
              <a:t>kvar</a:t>
            </a:r>
            <a:r>
              <a:rPr lang="en-US" sz="1800" dirty="0">
                <a:latin typeface="Times New Roman" panose="02020603050405020304" pitchFamily="18" charset="0"/>
                <a:cs typeface="Times New Roman" panose="02020603050405020304" pitchFamily="18" charset="0"/>
              </a:rPr>
              <a:t> pairs.</a:t>
            </a:r>
          </a:p>
        </p:txBody>
      </p:sp>
    </p:spTree>
    <p:extLst>
      <p:ext uri="{BB962C8B-B14F-4D97-AF65-F5344CB8AC3E}">
        <p14:creationId xmlns:p14="http://schemas.microsoft.com/office/powerpoint/2010/main" val="21212964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170099"/>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Check the Help in the EXE version for additions to the Plot command. There are many options to the Plot command and it has been moved to its own branch in the Help tree.</a:t>
            </a:r>
          </a:p>
          <a:p>
            <a:pPr lvl="0" algn="just">
              <a:spcAft>
                <a:spcPts val="600"/>
              </a:spcAft>
            </a:pPr>
            <a:r>
              <a:rPr lang="en-US" sz="1800" dirty="0">
                <a:latin typeface="Times New Roman" panose="02020603050405020304" pitchFamily="18" charset="0"/>
                <a:cs typeface="Times New Roman" panose="02020603050405020304" pitchFamily="18" charset="0"/>
              </a:rPr>
              <a:t>Plot is a rather complex command that displays a variety of results in a variety of manners on graphs. You should use the control panel to execute the plot command with the recorder on to see examples of how to construct the plot command. Implemented options include (in order):</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45519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54929"/>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Type</a:t>
            </a:r>
            <a:r>
              <a:rPr lang="en-US" sz="1400" dirty="0">
                <a:latin typeface="Courier New" panose="02070309020205020404" pitchFamily="49" charset="0"/>
                <a:cs typeface="Courier New" panose="02070309020205020404" pitchFamily="49" charset="0"/>
              </a:rPr>
              <a:t> = {Circuit | Monitor | Daisy | Zones | </a:t>
            </a:r>
            <a:r>
              <a:rPr lang="en-US" sz="1400" dirty="0" err="1">
                <a:latin typeface="Courier New" panose="02070309020205020404" pitchFamily="49" charset="0"/>
                <a:cs typeface="Courier New" panose="02070309020205020404" pitchFamily="49" charset="0"/>
              </a:rPr>
              <a:t>AutoAdd</a:t>
            </a:r>
            <a:r>
              <a:rPr lang="en-US" sz="1400" dirty="0">
                <a:latin typeface="Courier New" panose="02070309020205020404" pitchFamily="49" charset="0"/>
                <a:cs typeface="Courier New" panose="02070309020205020404" pitchFamily="49" charset="0"/>
              </a:rPr>
              <a:t> | General (bus data) | </a:t>
            </a:r>
            <a:r>
              <a:rPr lang="en-US" sz="1400" dirty="0" err="1">
                <a:latin typeface="Courier New" panose="02070309020205020404" pitchFamily="49" charset="0"/>
                <a:cs typeface="Courier New" panose="02070309020205020404" pitchFamily="49" charset="0"/>
              </a:rPr>
              <a:t>Loadshape</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Tshape</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Priceshape</a:t>
            </a:r>
            <a:r>
              <a:rPr lang="en-US" sz="1400" dirty="0">
                <a:latin typeface="Courier New" panose="02070309020205020404" pitchFamily="49" charset="0"/>
                <a:cs typeface="Courier New" panose="02070309020205020404" pitchFamily="49" charset="0"/>
              </a:rPr>
              <a:t> |Profile}. A Circuit plot requires that the bus coordinates be defined. By default the thickness of the circuit lines is drawn proportional to power. A Daisy plot is a special circuit plot that shows a unique symbol for generators. (When there are many generators at the same bus, the plot resembles a daisy.) The Monitor plot plots one or more channels from a Monitor element. The Zones plot draws the </a:t>
            </a:r>
            <a:r>
              <a:rPr lang="en-US" sz="1400" dirty="0" err="1">
                <a:latin typeface="Courier New" panose="02070309020205020404" pitchFamily="49" charset="0"/>
                <a:cs typeface="Courier New" panose="02070309020205020404" pitchFamily="49" charset="0"/>
              </a:rPr>
              <a:t>energymeter</a:t>
            </a:r>
            <a:r>
              <a:rPr lang="en-US" sz="1400" dirty="0">
                <a:latin typeface="Courier New" panose="02070309020205020404" pitchFamily="49" charset="0"/>
                <a:cs typeface="Courier New" panose="02070309020205020404" pitchFamily="49" charset="0"/>
              </a:rPr>
              <a:t> zones. </a:t>
            </a:r>
            <a:r>
              <a:rPr lang="en-US" sz="1400" dirty="0" err="1">
                <a:latin typeface="Courier New" panose="02070309020205020404" pitchFamily="49" charset="0"/>
                <a:cs typeface="Courier New" panose="02070309020205020404" pitchFamily="49" charset="0"/>
              </a:rPr>
              <a:t>Autoadd</a:t>
            </a:r>
            <a:r>
              <a:rPr lang="en-US" sz="1400" dirty="0">
                <a:latin typeface="Courier New" panose="02070309020205020404" pitchFamily="49" charset="0"/>
                <a:cs typeface="Courier New" panose="02070309020205020404" pitchFamily="49" charset="0"/>
              </a:rPr>
              <a:t> shows </a:t>
            </a:r>
            <a:r>
              <a:rPr lang="en-US" sz="1400" dirty="0" err="1">
                <a:latin typeface="Courier New" panose="02070309020205020404" pitchFamily="49" charset="0"/>
                <a:cs typeface="Courier New" panose="02070309020205020404" pitchFamily="49" charset="0"/>
              </a:rPr>
              <a:t>autoadded</a:t>
            </a:r>
            <a:r>
              <a:rPr lang="en-US" sz="1400" dirty="0">
                <a:latin typeface="Courier New" panose="02070309020205020404" pitchFamily="49" charset="0"/>
                <a:cs typeface="Courier New" panose="02070309020205020404" pitchFamily="49" charset="0"/>
              </a:rPr>
              <a:t> elements on the circuit plot. General expects a CSV file of bus data with bus name and a number of values. Specify which value to plot in Quantity= property. Bus colors are interpolated based on the specification of C1, C2, and C3.</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93813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55093"/>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Quantity </a:t>
            </a:r>
            <a:r>
              <a:rPr lang="en-US" sz="1400" dirty="0">
                <a:latin typeface="Courier New" panose="02070309020205020404" pitchFamily="49" charset="0"/>
                <a:cs typeface="Courier New" panose="02070309020205020404" pitchFamily="49" charset="0"/>
              </a:rPr>
              <a:t>= {Voltage | Current | Power | Losses | Capacity | (Value Index for General, </a:t>
            </a:r>
            <a:r>
              <a:rPr lang="en-US" sz="1400" dirty="0" err="1">
                <a:latin typeface="Courier New" panose="02070309020205020404" pitchFamily="49" charset="0"/>
                <a:cs typeface="Courier New" panose="02070309020205020404" pitchFamily="49" charset="0"/>
              </a:rPr>
              <a:t>AutoAdd</a:t>
            </a:r>
            <a:r>
              <a:rPr lang="en-US" sz="1400" dirty="0">
                <a:latin typeface="Courier New" panose="02070309020205020404" pitchFamily="49" charset="0"/>
                <a:cs typeface="Courier New" panose="02070309020205020404" pitchFamily="49" charset="0"/>
              </a:rPr>
              <a:t>, or Circuit[w/ file]) } Specify quantity or value index to be plotted.</a:t>
            </a:r>
          </a:p>
          <a:p>
            <a:pPr marL="914400" lvl="0" algn="just">
              <a:spcAft>
                <a:spcPts val="600"/>
              </a:spcAft>
            </a:pPr>
            <a:r>
              <a:rPr lang="en-US" sz="1400" b="1" dirty="0">
                <a:latin typeface="Courier New" panose="02070309020205020404" pitchFamily="49" charset="0"/>
                <a:cs typeface="Courier New" panose="02070309020205020404" pitchFamily="49" charset="0"/>
              </a:rPr>
              <a:t>Max </a:t>
            </a:r>
            <a:r>
              <a:rPr lang="en-US" sz="1400" dirty="0">
                <a:latin typeface="Courier New" panose="02070309020205020404" pitchFamily="49" charset="0"/>
                <a:cs typeface="Courier New" panose="02070309020205020404" pitchFamily="49" charset="0"/>
              </a:rPr>
              <a:t>= {0 | value corresponding to max scale or line thickness}</a:t>
            </a:r>
          </a:p>
          <a:p>
            <a:pPr marL="914400" lvl="0" algn="just">
              <a:spcAft>
                <a:spcPts val="600"/>
              </a:spcAft>
            </a:pPr>
            <a:r>
              <a:rPr lang="en-US" sz="1400" dirty="0">
                <a:latin typeface="Courier New" panose="02070309020205020404" pitchFamily="49" charset="0"/>
                <a:cs typeface="Courier New" panose="02070309020205020404" pitchFamily="49" charset="0"/>
              </a:rPr>
              <a:t>Dots = {Y | N} Turns on/off the dot symbol for bus locations on the circuit plot.</a:t>
            </a:r>
          </a:p>
          <a:p>
            <a:pPr marL="914400" lvl="0" algn="just">
              <a:spcAft>
                <a:spcPts val="600"/>
              </a:spcAft>
            </a:pPr>
            <a:r>
              <a:rPr lang="en-US" sz="1400" b="1" dirty="0">
                <a:latin typeface="Courier New" panose="02070309020205020404" pitchFamily="49" charset="0"/>
                <a:cs typeface="Courier New" panose="02070309020205020404" pitchFamily="49" charset="0"/>
              </a:rPr>
              <a:t>Labels </a:t>
            </a:r>
            <a:r>
              <a:rPr lang="en-US" sz="1400" dirty="0">
                <a:latin typeface="Courier New" panose="02070309020205020404" pitchFamily="49" charset="0"/>
                <a:cs typeface="Courier New" panose="02070309020205020404" pitchFamily="49" charset="0"/>
              </a:rPr>
              <a:t>= {Y | N} Turns on/off the bus labels on the circuit plot (with all bus labels displayed, the</a:t>
            </a:r>
          </a:p>
          <a:p>
            <a:pPr marL="914400" lvl="0" algn="just">
              <a:spcAft>
                <a:spcPts val="600"/>
              </a:spcAft>
            </a:pPr>
            <a:r>
              <a:rPr lang="en-US" sz="1400" dirty="0">
                <a:latin typeface="Courier New" panose="02070309020205020404" pitchFamily="49" charset="0"/>
                <a:cs typeface="Courier New" panose="02070309020205020404" pitchFamily="49" charset="0"/>
              </a:rPr>
              <a:t>plot can get cluttered – zoom in to see individual names)</a:t>
            </a:r>
          </a:p>
          <a:p>
            <a:pPr marL="914400" lvl="0" algn="just">
              <a:spcAft>
                <a:spcPts val="600"/>
              </a:spcAft>
            </a:pPr>
            <a:r>
              <a:rPr lang="en-US" sz="1400" b="1" dirty="0">
                <a:latin typeface="Courier New" panose="02070309020205020404" pitchFamily="49" charset="0"/>
                <a:cs typeface="Courier New" panose="02070309020205020404" pitchFamily="49" charset="0"/>
              </a:rPr>
              <a:t>Object</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metername</a:t>
            </a:r>
            <a:r>
              <a:rPr lang="en-US" sz="1400" dirty="0">
                <a:latin typeface="Courier New" panose="02070309020205020404" pitchFamily="49" charset="0"/>
                <a:cs typeface="Courier New" panose="02070309020205020404" pitchFamily="49" charset="0"/>
              </a:rPr>
              <a:t> for Zone plot | Monitor name | File Name for General bus data or Circuit branch data | </a:t>
            </a:r>
            <a:r>
              <a:rPr lang="en-US" sz="1400" dirty="0" err="1">
                <a:latin typeface="Courier New" panose="02070309020205020404" pitchFamily="49" charset="0"/>
                <a:cs typeface="Courier New" panose="02070309020205020404" pitchFamily="49" charset="0"/>
              </a:rPr>
              <a:t>Loadshape</a:t>
            </a:r>
            <a:r>
              <a:rPr lang="en-US" sz="1400" dirty="0">
                <a:latin typeface="Courier New" panose="02070309020205020404" pitchFamily="49" charset="0"/>
                <a:cs typeface="Courier New" panose="02070309020205020404" pitchFamily="49" charset="0"/>
              </a:rPr>
              <a:t> name]. Specifies what object to plot: meter zones, monitor or CSV file, or previously defined </a:t>
            </a:r>
            <a:r>
              <a:rPr lang="en-US" sz="1400" dirty="0" err="1">
                <a:latin typeface="Courier New" panose="02070309020205020404" pitchFamily="49" charset="0"/>
                <a:cs typeface="Courier New" panose="02070309020205020404" pitchFamily="49" charset="0"/>
              </a:rPr>
              <a:t>Loadshape</a:t>
            </a:r>
            <a:r>
              <a:rPr lang="en-US" sz="1400" dirty="0">
                <a:latin typeface="Courier New" panose="02070309020205020404" pitchFamily="49" charset="0"/>
                <a:cs typeface="Courier New" panose="02070309020205020404" pitchFamily="49" charset="0"/>
              </a:rPr>
              <a:t>. Note: for </a:t>
            </a:r>
            <a:r>
              <a:rPr lang="en-US" sz="1400" dirty="0" err="1">
                <a:latin typeface="Courier New" panose="02070309020205020404" pitchFamily="49" charset="0"/>
                <a:cs typeface="Courier New" panose="02070309020205020404" pitchFamily="49" charset="0"/>
              </a:rPr>
              <a:t>Loadshape</a:t>
            </a:r>
            <a:r>
              <a:rPr lang="en-US" sz="1400" dirty="0">
                <a:latin typeface="Courier New" panose="02070309020205020404" pitchFamily="49" charset="0"/>
                <a:cs typeface="Courier New" panose="02070309020205020404" pitchFamily="49" charset="0"/>
              </a:rPr>
              <a:t> plot, both the Mult and </a:t>
            </a:r>
            <a:r>
              <a:rPr lang="en-US" sz="1400" dirty="0" err="1">
                <a:latin typeface="Courier New" panose="02070309020205020404" pitchFamily="49" charset="0"/>
                <a:cs typeface="Courier New" panose="02070309020205020404" pitchFamily="49" charset="0"/>
              </a:rPr>
              <a:t>Qmult</a:t>
            </a:r>
            <a:r>
              <a:rPr lang="en-US" sz="1400" dirty="0">
                <a:latin typeface="Courier New" panose="02070309020205020404" pitchFamily="49" charset="0"/>
                <a:cs typeface="Courier New" panose="02070309020205020404" pitchFamily="49" charset="0"/>
              </a:rPr>
              <a:t> properties, if defined, are plotted.</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541689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59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47481"/>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ShowLoops </a:t>
            </a:r>
            <a:r>
              <a:rPr lang="en-US" sz="1400" dirty="0">
                <a:latin typeface="Courier New" panose="02070309020205020404" pitchFamily="49" charset="0"/>
                <a:cs typeface="Courier New" panose="02070309020205020404" pitchFamily="49" charset="0"/>
              </a:rPr>
              <a:t>= {Y | N} (default=N). Shows the loops in meter zone in red. Note that the DSS has no problem solving loops; This is to help detect unintentional loops in radial circuits.</a:t>
            </a:r>
          </a:p>
          <a:p>
            <a:pPr marL="914400" lvl="0" algn="just">
              <a:spcAft>
                <a:spcPts val="600"/>
              </a:spcAft>
            </a:pPr>
            <a:r>
              <a:rPr lang="en-US" sz="1400" b="1" dirty="0">
                <a:latin typeface="Courier New" panose="02070309020205020404" pitchFamily="49" charset="0"/>
                <a:cs typeface="Courier New" panose="02070309020205020404" pitchFamily="49" charset="0"/>
              </a:rPr>
              <a:t>R3 </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pu</a:t>
            </a:r>
            <a:r>
              <a:rPr lang="en-US" sz="1400" dirty="0">
                <a:latin typeface="Courier New" panose="02070309020205020404" pitchFamily="49" charset="0"/>
                <a:cs typeface="Courier New" panose="02070309020205020404" pitchFamily="49" charset="0"/>
              </a:rPr>
              <a:t> value for tri‐color plot max range [0.85] (Color C3)</a:t>
            </a:r>
          </a:p>
          <a:p>
            <a:pPr marL="914400" lvl="0" algn="just">
              <a:spcAft>
                <a:spcPts val="600"/>
              </a:spcAft>
            </a:pPr>
            <a:r>
              <a:rPr lang="en-US" sz="1400" b="1" dirty="0">
                <a:latin typeface="Courier New" panose="02070309020205020404" pitchFamily="49" charset="0"/>
                <a:cs typeface="Courier New" panose="02070309020205020404" pitchFamily="49" charset="0"/>
              </a:rPr>
              <a:t>R2 </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pu</a:t>
            </a:r>
            <a:r>
              <a:rPr lang="en-US" sz="1400" dirty="0">
                <a:latin typeface="Courier New" panose="02070309020205020404" pitchFamily="49" charset="0"/>
                <a:cs typeface="Courier New" panose="02070309020205020404" pitchFamily="49" charset="0"/>
              </a:rPr>
              <a:t> value for tri‐color plot mid range [0.50] (Color C2)</a:t>
            </a:r>
          </a:p>
          <a:p>
            <a:pPr marL="914400" lvl="0" algn="just">
              <a:spcAft>
                <a:spcPts val="600"/>
              </a:spcAft>
            </a:pPr>
            <a:r>
              <a:rPr lang="en-US" sz="1400" b="1" dirty="0">
                <a:latin typeface="Courier New" panose="02070309020205020404" pitchFamily="49" charset="0"/>
                <a:cs typeface="Courier New" panose="02070309020205020404" pitchFamily="49" charset="0"/>
              </a:rPr>
              <a:t>C1, C2, C3 </a:t>
            </a:r>
            <a:r>
              <a:rPr lang="en-US" sz="1400" dirty="0">
                <a:latin typeface="Courier New" panose="02070309020205020404" pitchFamily="49" charset="0"/>
                <a:cs typeface="Courier New" panose="02070309020205020404" pitchFamily="49" charset="0"/>
              </a:rPr>
              <a:t>= {RGB color number}. Three color variables used for various plots.</a:t>
            </a:r>
          </a:p>
          <a:p>
            <a:pPr marL="914400" lvl="0" algn="just">
              <a:spcAft>
                <a:spcPts val="600"/>
              </a:spcAft>
            </a:pPr>
            <a:r>
              <a:rPr lang="en-US" sz="1400" b="1" dirty="0">
                <a:latin typeface="Courier New" panose="02070309020205020404" pitchFamily="49" charset="0"/>
                <a:cs typeface="Courier New" panose="02070309020205020404" pitchFamily="49" charset="0"/>
              </a:rPr>
              <a:t>Channels </a:t>
            </a:r>
            <a:r>
              <a:rPr lang="en-US" sz="1400" dirty="0">
                <a:latin typeface="Courier New" panose="02070309020205020404" pitchFamily="49" charset="0"/>
                <a:cs typeface="Courier New" panose="02070309020205020404" pitchFamily="49" charset="0"/>
              </a:rPr>
              <a:t>= (array of channel numbers for monitor plot). More than one monitor channel can be plotted on the same graph. Ex: Channels=[1, 3, 5]</a:t>
            </a:r>
          </a:p>
          <a:p>
            <a:pPr marL="914400" lvl="0" algn="just">
              <a:spcAft>
                <a:spcPts val="600"/>
              </a:spcAft>
            </a:pPr>
            <a:r>
              <a:rPr lang="en-US" sz="1400" b="1" dirty="0">
                <a:latin typeface="Courier New" panose="02070309020205020404" pitchFamily="49" charset="0"/>
                <a:cs typeface="Courier New" panose="02070309020205020404" pitchFamily="49" charset="0"/>
              </a:rPr>
              <a:t>Bases</a:t>
            </a:r>
            <a:r>
              <a:rPr lang="en-US" sz="1400" dirty="0">
                <a:latin typeface="Courier New" panose="02070309020205020404" pitchFamily="49" charset="0"/>
                <a:cs typeface="Courier New" panose="02070309020205020404" pitchFamily="49" charset="0"/>
              </a:rPr>
              <a:t> = (array of base values for each channel for monitor plot). Default is 1.0 for each. This will per‐unitize the plot to the specified bases. Set Bases=[ … ] after defining channels.</a:t>
            </a:r>
          </a:p>
          <a:p>
            <a:pPr marL="914400" lvl="0" algn="just">
              <a:spcAft>
                <a:spcPts val="600"/>
              </a:spcAft>
            </a:pPr>
            <a:r>
              <a:rPr lang="en-US" sz="1400" b="1" dirty="0">
                <a:latin typeface="Courier New" panose="02070309020205020404" pitchFamily="49" charset="0"/>
                <a:cs typeface="Courier New" panose="02070309020205020404" pitchFamily="49" charset="0"/>
              </a:rPr>
              <a:t>Subs</a:t>
            </a:r>
            <a:r>
              <a:rPr lang="en-US" sz="1400" dirty="0">
                <a:latin typeface="Courier New" panose="02070309020205020404" pitchFamily="49" charset="0"/>
                <a:cs typeface="Courier New" panose="02070309020205020404" pitchFamily="49" charset="0"/>
              </a:rPr>
              <a:t> = {Y | N} (default=N) (show substations) See Transformer definition</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82594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Parameters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216729"/>
            <a:ext cx="8161638" cy="4801314"/>
          </a:xfrm>
          <a:prstGeom prst="rect">
            <a:avLst/>
          </a:prstGeom>
          <a:noFill/>
        </p:spPr>
        <p:txBody>
          <a:bodyPr wrap="square" rtlCol="0">
            <a:spAutoFit/>
          </a:bodyPr>
          <a:lstStyle/>
          <a:p>
            <a:pPr lvl="0" algn="just">
              <a:spcAft>
                <a:spcPts val="0"/>
              </a:spcAft>
            </a:pPr>
            <a:r>
              <a:rPr lang="en-US" sz="1800" dirty="0"/>
              <a:t>You may mix named parameters and positional parameters. Using a named parameter</a:t>
            </a:r>
          </a:p>
          <a:p>
            <a:pPr lvl="0" algn="just">
              <a:spcAft>
                <a:spcPts val="0"/>
              </a:spcAft>
            </a:pPr>
            <a:r>
              <a:rPr lang="en-US" sz="1800" dirty="0"/>
              <a:t>repositions the parser's positional pointer so that subsequent parameters need not be named. The order of parameters is always given in the DSS help command window. The DSS help window allows for display of commands and properties in either alphabetical order or positional (numerical) order. The properties of elements are by default processed in positional order unless the “=” appears in the field.</a:t>
            </a:r>
          </a:p>
          <a:p>
            <a:pPr lvl="0" algn="just">
              <a:spcAft>
                <a:spcPts val="0"/>
              </a:spcAft>
            </a:pPr>
            <a:endParaRPr lang="en-US" sz="1800" dirty="0"/>
          </a:p>
          <a:p>
            <a:pPr lvl="0" algn="just">
              <a:spcAft>
                <a:spcPts val="0"/>
              </a:spcAft>
            </a:pPr>
            <a:r>
              <a:rPr lang="en-US" sz="1800" dirty="0"/>
              <a:t>Some commands are interpreted at more than one lexical level inside the </a:t>
            </a:r>
            <a:r>
              <a:rPr lang="en-US" sz="1800" dirty="0" err="1"/>
              <a:t>OpenDSS</a:t>
            </a:r>
            <a:r>
              <a:rPr lang="en-US" sz="1800" dirty="0"/>
              <a:t>. In this example, the main DSS command interpreter interprets the New command and essentially passes the remainder of the string to the Executive for adding new circuit elements. It determines the type of element to add (e.g., a Line) and confirms that it is indeed a registered class. It then passes the remainder of the text line on to the module that handles the instantiation and definitions of Line objects. Only the Line model code needs to know how to interpret the property definitions it receives via the parameter list. This design allows great flexibility for future modifications to the Line model that might require adding new properties. This happens with regularity and the main DSS executive does not have to be modified; only the module affected.</a:t>
            </a:r>
          </a:p>
        </p:txBody>
      </p:sp>
    </p:spTree>
    <p:extLst>
      <p:ext uri="{BB962C8B-B14F-4D97-AF65-F5344CB8AC3E}">
        <p14:creationId xmlns:p14="http://schemas.microsoft.com/office/powerpoint/2010/main" val="19920231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5001369"/>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Thickness </a:t>
            </a:r>
            <a:r>
              <a:rPr lang="en-US" sz="1400" dirty="0">
                <a:latin typeface="Courier New" panose="02070309020205020404" pitchFamily="49" charset="0"/>
                <a:cs typeface="Courier New" panose="02070309020205020404" pitchFamily="49" charset="0"/>
              </a:rPr>
              <a:t>= max thickness allowed for lines in circuit plots (default=7). Useful for controlling aesthetics on circuit plots.</a:t>
            </a:r>
          </a:p>
          <a:p>
            <a:pPr marL="914400" lvl="0" algn="just">
              <a:spcAft>
                <a:spcPts val="600"/>
              </a:spcAft>
            </a:pPr>
            <a:r>
              <a:rPr lang="en-US" sz="1400" b="1" dirty="0" err="1">
                <a:latin typeface="Courier New" panose="02070309020205020404" pitchFamily="49" charset="0"/>
                <a:cs typeface="Courier New" panose="02070309020205020404" pitchFamily="49" charset="0"/>
              </a:rPr>
              <a:t>Buslist</a:t>
            </a:r>
            <a:r>
              <a:rPr lang="en-US" sz="1400" b="1" dirty="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 {Array of Bus Names | File=filename } This is for the Daisy plot.</a:t>
            </a:r>
          </a:p>
          <a:p>
            <a:pPr marL="914400" lvl="0" algn="just">
              <a:spcAft>
                <a:spcPts val="600"/>
              </a:spcAft>
            </a:pPr>
            <a:r>
              <a:rPr lang="en-US" sz="1400" b="1" dirty="0">
                <a:latin typeface="Courier New" panose="02070309020205020404" pitchFamily="49" charset="0"/>
                <a:cs typeface="Courier New" panose="02070309020205020404" pitchFamily="49" charset="0"/>
              </a:rPr>
              <a:t>Plot daisy power max=5000 dots=N </a:t>
            </a:r>
            <a:r>
              <a:rPr lang="en-US" sz="1400" b="1" dirty="0" err="1">
                <a:latin typeface="Courier New" panose="02070309020205020404" pitchFamily="49" charset="0"/>
                <a:cs typeface="Courier New" panose="02070309020205020404" pitchFamily="49" charset="0"/>
              </a:rPr>
              <a:t>Buslist</a:t>
            </a:r>
            <a:r>
              <a:rPr lang="en-US" sz="1400" b="1" dirty="0">
                <a:latin typeface="Courier New" panose="02070309020205020404" pitchFamily="49" charset="0"/>
                <a:cs typeface="Courier New" panose="02070309020205020404" pitchFamily="49" charset="0"/>
              </a:rPr>
              <a:t>=[file=MyBusList.txt]</a:t>
            </a:r>
          </a:p>
          <a:p>
            <a:pPr marL="914400" lvl="0" algn="just">
              <a:spcAft>
                <a:spcPts val="600"/>
              </a:spcAft>
            </a:pPr>
            <a:r>
              <a:rPr lang="en-US" sz="1400" dirty="0">
                <a:latin typeface="Courier New" panose="02070309020205020404" pitchFamily="49" charset="0"/>
                <a:cs typeface="Courier New" panose="02070309020205020404" pitchFamily="49" charset="0"/>
              </a:rPr>
              <a:t>A "daisy" marker is plotted for each bus in the list. Bus names may be repeated, which results in multiple markers distributed in a circle around the bus location. This gives the appearance of a daisy if there are several symbols at a bus. Not needed for plotting active generators.</a:t>
            </a:r>
          </a:p>
          <a:p>
            <a:pPr marL="914400" lvl="0" algn="just">
              <a:spcAft>
                <a:spcPts val="600"/>
              </a:spcAft>
            </a:pPr>
            <a:r>
              <a:rPr lang="en-US" sz="1400" b="1" dirty="0">
                <a:latin typeface="Courier New" panose="02070309020205020404" pitchFamily="49" charset="0"/>
                <a:cs typeface="Courier New" panose="02070309020205020404" pitchFamily="49" charset="0"/>
              </a:rPr>
              <a:t>Phases </a:t>
            </a:r>
            <a:r>
              <a:rPr lang="en-US" sz="1400" dirty="0">
                <a:latin typeface="Courier New" panose="02070309020205020404" pitchFamily="49" charset="0"/>
                <a:cs typeface="Courier New" panose="02070309020205020404" pitchFamily="49" charset="0"/>
              </a:rPr>
              <a:t>= {default* | ALL | PRIMARY | LL3ph | LLALL | LLPRIMARY | (phase number)} For Profile plot. Specify which phases you want plotted.</a:t>
            </a:r>
          </a:p>
          <a:p>
            <a:pPr marL="914400" lvl="0" algn="just">
              <a:spcAft>
                <a:spcPts val="600"/>
              </a:spcAft>
            </a:pPr>
            <a:r>
              <a:rPr lang="en-US" sz="1400" dirty="0">
                <a:latin typeface="Courier New" panose="02070309020205020404" pitchFamily="49" charset="0"/>
                <a:cs typeface="Courier New" panose="02070309020205020404" pitchFamily="49" charset="0"/>
              </a:rPr>
              <a:t>default = plot only nodes 1‐3 at 3‐phase buses (default)</a:t>
            </a:r>
          </a:p>
          <a:p>
            <a:pPr marL="914400" lvl="0" algn="just">
              <a:spcAft>
                <a:spcPts val="600"/>
              </a:spcAft>
            </a:pPr>
            <a:r>
              <a:rPr lang="en-US" sz="1400" dirty="0">
                <a:latin typeface="Courier New" panose="02070309020205020404" pitchFamily="49" charset="0"/>
                <a:cs typeface="Courier New" panose="02070309020205020404" pitchFamily="49" charset="0"/>
              </a:rPr>
              <a:t>ALL = plot all nodes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152801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70372"/>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dirty="0">
                <a:latin typeface="Courier New" panose="02070309020205020404" pitchFamily="49" charset="0"/>
                <a:cs typeface="Courier New" panose="02070309020205020404" pitchFamily="49" charset="0"/>
              </a:rPr>
              <a:t>PRIMARY = plot all nodes ‐‐ primary only (voltage &gt; 1kV)</a:t>
            </a:r>
          </a:p>
          <a:p>
            <a:pPr marL="914400" lvl="0" algn="just">
              <a:spcAft>
                <a:spcPts val="600"/>
              </a:spcAft>
            </a:pPr>
            <a:r>
              <a:rPr lang="en-US" sz="1400" dirty="0">
                <a:latin typeface="Courier New" panose="02070309020205020404" pitchFamily="49" charset="0"/>
                <a:cs typeface="Courier New" panose="02070309020205020404" pitchFamily="49" charset="0"/>
              </a:rPr>
              <a:t>LL3ph = 3‐ph buses only ‐‐ L‐L voltages)</a:t>
            </a:r>
          </a:p>
          <a:p>
            <a:pPr marL="914400" lvl="0" algn="just">
              <a:spcAft>
                <a:spcPts val="600"/>
              </a:spcAft>
            </a:pPr>
            <a:r>
              <a:rPr lang="en-US" sz="1400" dirty="0">
                <a:latin typeface="Courier New" panose="02070309020205020404" pitchFamily="49" charset="0"/>
                <a:cs typeface="Courier New" panose="02070309020205020404" pitchFamily="49" charset="0"/>
              </a:rPr>
              <a:t>LLALL = plot all nodes ‐‐ L‐L voltages)</a:t>
            </a:r>
          </a:p>
          <a:p>
            <a:pPr marL="914400" lvl="0" algn="just">
              <a:spcAft>
                <a:spcPts val="600"/>
              </a:spcAft>
            </a:pPr>
            <a:r>
              <a:rPr lang="en-US" sz="1400" dirty="0">
                <a:latin typeface="Courier New" panose="02070309020205020404" pitchFamily="49" charset="0"/>
                <a:cs typeface="Courier New" panose="02070309020205020404" pitchFamily="49" charset="0"/>
              </a:rPr>
              <a:t>LLPRIMARY = plot all nodes ‐‐ L‐L voltages primary only)</a:t>
            </a:r>
          </a:p>
          <a:p>
            <a:pPr marL="914400" lvl="0" algn="just">
              <a:spcAft>
                <a:spcPts val="600"/>
              </a:spcAft>
            </a:pPr>
            <a:r>
              <a:rPr lang="en-US" sz="1400" dirty="0">
                <a:latin typeface="Courier New" panose="02070309020205020404" pitchFamily="49" charset="0"/>
                <a:cs typeface="Courier New" panose="02070309020205020404" pitchFamily="49" charset="0"/>
              </a:rPr>
              <a:t>(phase number) = plot all nodes on selected phase</a:t>
            </a:r>
          </a:p>
          <a:p>
            <a:pPr marL="914400" lvl="0" algn="just">
              <a:spcAft>
                <a:spcPts val="600"/>
              </a:spcAft>
            </a:pPr>
            <a:r>
              <a:rPr lang="en-US" sz="1400" dirty="0">
                <a:latin typeface="Courier New" panose="02070309020205020404" pitchFamily="49" charset="0"/>
                <a:cs typeface="Courier New" panose="02070309020205020404" pitchFamily="49" charset="0"/>
              </a:rPr>
              <a:t>Note: Only nodes downline from an energy meter are plotted.</a:t>
            </a:r>
          </a:p>
          <a:p>
            <a:pPr lvl="0" algn="just">
              <a:spcAft>
                <a:spcPts val="600"/>
              </a:spcAft>
            </a:pPr>
            <a:r>
              <a:rPr lang="en-US" sz="1800" dirty="0" err="1">
                <a:latin typeface="Times New Roman" panose="02020603050405020304" pitchFamily="18" charset="0"/>
                <a:cs typeface="Times New Roman" panose="02020603050405020304" pitchFamily="18" charset="0"/>
              </a:rPr>
              <a:t>Loadshapes</a:t>
            </a:r>
            <a:r>
              <a:rPr lang="en-US" sz="1800" dirty="0">
                <a:latin typeface="Times New Roman" panose="02020603050405020304" pitchFamily="18" charset="0"/>
                <a:cs typeface="Times New Roman" panose="02020603050405020304" pitchFamily="18" charset="0"/>
              </a:rPr>
              <a:t> may be plotted from the control panel of the user interface.</a:t>
            </a:r>
          </a:p>
          <a:p>
            <a:pPr lvl="0" algn="just">
              <a:spcAft>
                <a:spcPts val="600"/>
              </a:spcAft>
            </a:pPr>
            <a:r>
              <a:rPr lang="en-US" sz="1800" dirty="0">
                <a:latin typeface="Times New Roman" panose="02020603050405020304" pitchFamily="18" charset="0"/>
                <a:cs typeface="Times New Roman" panose="02020603050405020304" pitchFamily="18" charset="0"/>
              </a:rPr>
              <a:t>Power and Losses are specified in kW. C1 used for default color. C2, C3 used for gradients, tricolor plots. Scale determined automatically of Max = 0 or not specified. Some examples: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922547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24315"/>
          </a:xfrm>
          <a:prstGeom prst="rect">
            <a:avLst/>
          </a:prstGeom>
          <a:noFill/>
        </p:spPr>
        <p:txBody>
          <a:bodyPr wrap="square" rtlCol="0">
            <a:spAutoFit/>
          </a:bodyPr>
          <a:lstStyle/>
          <a:p>
            <a:pPr lvl="0" algn="just">
              <a:spcAft>
                <a:spcPts val="600"/>
              </a:spcAft>
            </a:pPr>
            <a:r>
              <a:rPr lang="en-US" sz="1800" b="1" i="1" dirty="0"/>
              <a:t>Plot (options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Plot circuit quantity=7 Max=.010 dots=Y Object=branchdata.csv</a:t>
            </a:r>
          </a:p>
          <a:p>
            <a:pPr marL="914400" lvl="0" algn="just">
              <a:spcAft>
                <a:spcPts val="600"/>
              </a:spcAft>
            </a:pPr>
            <a:r>
              <a:rPr lang="en-US" sz="1400" b="1" dirty="0">
                <a:latin typeface="Courier New" panose="02070309020205020404" pitchFamily="49" charset="0"/>
                <a:cs typeface="Courier New" panose="02070309020205020404" pitchFamily="49" charset="0"/>
              </a:rPr>
              <a:t>Plot General Quantity=2 Object=valuefile.csv</a:t>
            </a:r>
          </a:p>
          <a:p>
            <a:pPr marL="914400" lvl="0" algn="just">
              <a:spcAft>
                <a:spcPts val="600"/>
              </a:spcAft>
            </a:pPr>
            <a:r>
              <a:rPr lang="en-US" sz="1400" b="1" dirty="0">
                <a:latin typeface="Courier New" panose="02070309020205020404" pitchFamily="49" charset="0"/>
                <a:cs typeface="Courier New" panose="02070309020205020404" pitchFamily="49" charset="0"/>
              </a:rPr>
              <a:t>Plot type=circuit quantity=power</a:t>
            </a:r>
          </a:p>
          <a:p>
            <a:pPr marL="914400" lvl="0" algn="just">
              <a:spcAft>
                <a:spcPts val="600"/>
              </a:spcAft>
            </a:pPr>
            <a:r>
              <a:rPr lang="en-US" sz="1400" b="1" dirty="0">
                <a:latin typeface="Courier New" panose="02070309020205020404" pitchFamily="49" charset="0"/>
                <a:cs typeface="Courier New" panose="02070309020205020404" pitchFamily="49" charset="0"/>
              </a:rPr>
              <a:t>Plot Circuit Losses 1phlinestyle=3</a:t>
            </a:r>
          </a:p>
          <a:p>
            <a:pPr marL="914400" lvl="0" algn="just">
              <a:spcAft>
                <a:spcPts val="600"/>
              </a:spcAft>
            </a:pPr>
            <a:r>
              <a:rPr lang="en-US" sz="1400" b="1" dirty="0">
                <a:latin typeface="Courier New" panose="02070309020205020404" pitchFamily="49" charset="0"/>
                <a:cs typeface="Courier New" panose="02070309020205020404" pitchFamily="49" charset="0"/>
              </a:rPr>
              <a:t>Plot Circuit quantity=3 object=mybranchdata.csv</a:t>
            </a:r>
          </a:p>
          <a:p>
            <a:pPr marL="914400" lvl="0" algn="just">
              <a:spcAft>
                <a:spcPts val="600"/>
              </a:spcAft>
            </a:pPr>
            <a:r>
              <a:rPr lang="en-US" sz="1400" b="1" dirty="0">
                <a:latin typeface="Courier New" panose="02070309020205020404" pitchFamily="49" charset="0"/>
                <a:cs typeface="Courier New" panose="02070309020205020404" pitchFamily="49" charset="0"/>
              </a:rPr>
              <a:t>Plot daisy power 5000 dots=N</a:t>
            </a:r>
          </a:p>
          <a:p>
            <a:pPr marL="914400" lvl="0" algn="just">
              <a:spcAft>
                <a:spcPts val="600"/>
              </a:spcAft>
            </a:pPr>
            <a:r>
              <a:rPr lang="en-US" sz="1400" b="1" dirty="0">
                <a:latin typeface="Courier New" panose="02070309020205020404" pitchFamily="49" charset="0"/>
                <a:cs typeface="Courier New" panose="02070309020205020404" pitchFamily="49" charset="0"/>
              </a:rPr>
              <a:t>Plot daisy power max=5000 dots=N </a:t>
            </a:r>
            <a:r>
              <a:rPr lang="en-US" sz="1400" b="1" dirty="0" err="1">
                <a:latin typeface="Courier New" panose="02070309020205020404" pitchFamily="49" charset="0"/>
                <a:cs typeface="Courier New" panose="02070309020205020404" pitchFamily="49" charset="0"/>
              </a:rPr>
              <a:t>Buslist</a:t>
            </a:r>
            <a:r>
              <a:rPr lang="en-US" sz="1400" b="1" dirty="0">
                <a:latin typeface="Courier New" panose="02070309020205020404" pitchFamily="49" charset="0"/>
                <a:cs typeface="Courier New" panose="02070309020205020404" pitchFamily="49" charset="0"/>
              </a:rPr>
              <a:t>=[file=MyBusList.txt]</a:t>
            </a:r>
          </a:p>
          <a:p>
            <a:pPr marL="914400" lvl="0" algn="just">
              <a:spcAft>
                <a:spcPts val="600"/>
              </a:spcAft>
            </a:pPr>
            <a:r>
              <a:rPr lang="en-US" sz="1400" b="1" dirty="0">
                <a:latin typeface="Courier New" panose="02070309020205020404" pitchFamily="49" charset="0"/>
                <a:cs typeface="Courier New" panose="02070309020205020404" pitchFamily="49" charset="0"/>
              </a:rPr>
              <a:t>Plot General quantity=1 object=mybusdata.csv</a:t>
            </a:r>
          </a:p>
          <a:p>
            <a:pPr marL="914400" lvl="0" algn="just">
              <a:spcAft>
                <a:spcPts val="600"/>
              </a:spcAft>
            </a:pPr>
            <a:r>
              <a:rPr lang="en-US" sz="1400" b="1" dirty="0">
                <a:latin typeface="Courier New" panose="02070309020205020404" pitchFamily="49" charset="0"/>
                <a:cs typeface="Courier New" panose="02070309020205020404" pitchFamily="49" charset="0"/>
              </a:rPr>
              <a:t>Plot </a:t>
            </a:r>
            <a:r>
              <a:rPr lang="en-US" sz="1400" b="1" dirty="0" err="1">
                <a:latin typeface="Courier New" panose="02070309020205020404" pitchFamily="49" charset="0"/>
                <a:cs typeface="Courier New" panose="02070309020205020404" pitchFamily="49" charset="0"/>
              </a:rPr>
              <a:t>Loadshape</a:t>
            </a:r>
            <a:r>
              <a:rPr lang="en-US" sz="1400" b="1" dirty="0">
                <a:latin typeface="Courier New" panose="02070309020205020404" pitchFamily="49" charset="0"/>
                <a:cs typeface="Courier New" panose="02070309020205020404" pitchFamily="49" charset="0"/>
              </a:rPr>
              <a:t> object=</a:t>
            </a:r>
            <a:r>
              <a:rPr lang="en-US" sz="1400" b="1" dirty="0" err="1">
                <a:latin typeface="Courier New" panose="02070309020205020404" pitchFamily="49" charset="0"/>
                <a:cs typeface="Courier New" panose="02070309020205020404" pitchFamily="49" charset="0"/>
              </a:rPr>
              <a:t>myloadshape</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b="1" dirty="0">
                <a:latin typeface="Courier New" panose="02070309020205020404" pitchFamily="49" charset="0"/>
                <a:cs typeface="Courier New" panose="02070309020205020404" pitchFamily="49" charset="0"/>
              </a:rPr>
              <a:t>Plot </a:t>
            </a:r>
            <a:r>
              <a:rPr lang="en-US" sz="1400" b="1" dirty="0" err="1">
                <a:latin typeface="Courier New" panose="02070309020205020404" pitchFamily="49" charset="0"/>
                <a:cs typeface="Courier New" panose="02070309020205020404" pitchFamily="49" charset="0"/>
              </a:rPr>
              <a:t>Tshape</a:t>
            </a:r>
            <a:r>
              <a:rPr lang="en-US" sz="1400" b="1" dirty="0">
                <a:latin typeface="Courier New" panose="02070309020205020404" pitchFamily="49" charset="0"/>
                <a:cs typeface="Courier New" panose="02070309020205020404" pitchFamily="49" charset="0"/>
              </a:rPr>
              <a:t> object=</a:t>
            </a:r>
            <a:r>
              <a:rPr lang="en-US" sz="1400" b="1" dirty="0" err="1">
                <a:latin typeface="Courier New" panose="02070309020205020404" pitchFamily="49" charset="0"/>
                <a:cs typeface="Courier New" panose="02070309020205020404" pitchFamily="49" charset="0"/>
              </a:rPr>
              <a:t>mytemperatureshape</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b="1" dirty="0">
                <a:latin typeface="Courier New" panose="02070309020205020404" pitchFamily="49" charset="0"/>
                <a:cs typeface="Courier New" panose="02070309020205020404" pitchFamily="49" charset="0"/>
              </a:rPr>
              <a:t>Plot </a:t>
            </a:r>
            <a:r>
              <a:rPr lang="en-US" sz="1400" b="1" dirty="0" err="1">
                <a:latin typeface="Courier New" panose="02070309020205020404" pitchFamily="49" charset="0"/>
                <a:cs typeface="Courier New" panose="02070309020205020404" pitchFamily="49" charset="0"/>
              </a:rPr>
              <a:t>Priceshape</a:t>
            </a:r>
            <a:r>
              <a:rPr lang="en-US" sz="1400" b="1" dirty="0">
                <a:latin typeface="Courier New" panose="02070309020205020404" pitchFamily="49" charset="0"/>
                <a:cs typeface="Courier New" panose="02070309020205020404" pitchFamily="49" charset="0"/>
              </a:rPr>
              <a:t> object=</a:t>
            </a:r>
            <a:r>
              <a:rPr lang="en-US" sz="1400" b="1" dirty="0" err="1">
                <a:latin typeface="Courier New" panose="02070309020205020404" pitchFamily="49" charset="0"/>
                <a:cs typeface="Courier New" panose="02070309020205020404" pitchFamily="49" charset="0"/>
              </a:rPr>
              <a:t>mypriceshape</a:t>
            </a:r>
            <a:endParaRPr lang="en-US" sz="1400" b="1" dirty="0">
              <a:latin typeface="Courier New" panose="02070309020205020404" pitchFamily="49" charset="0"/>
              <a:cs typeface="Courier New" panose="02070309020205020404" pitchFamily="49" charset="0"/>
            </a:endParaRPr>
          </a:p>
          <a:p>
            <a:pPr marL="914400" lvl="0" algn="just">
              <a:spcAft>
                <a:spcPts val="600"/>
              </a:spcAft>
            </a:pPr>
            <a:r>
              <a:rPr lang="en-US" sz="1400" b="1" dirty="0">
                <a:latin typeface="Courier New" panose="02070309020205020404" pitchFamily="49" charset="0"/>
                <a:cs typeface="Courier New" panose="02070309020205020404" pitchFamily="49" charset="0"/>
              </a:rPr>
              <a:t>Plot Profile</a:t>
            </a:r>
          </a:p>
          <a:p>
            <a:pPr marL="914400" lvl="0" algn="just">
              <a:spcAft>
                <a:spcPts val="600"/>
              </a:spcAft>
            </a:pPr>
            <a:r>
              <a:rPr lang="en-US" sz="1400" b="1" dirty="0">
                <a:latin typeface="Courier New" panose="02070309020205020404" pitchFamily="49" charset="0"/>
                <a:cs typeface="Courier New" panose="02070309020205020404" pitchFamily="49" charset="0"/>
              </a:rPr>
              <a:t>Plot Profile Phases=Primary</a:t>
            </a:r>
            <a:endParaRPr lang="en-US"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079391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08927"/>
          </a:xfrm>
          <a:prstGeom prst="rect">
            <a:avLst/>
          </a:prstGeom>
          <a:noFill/>
        </p:spPr>
        <p:txBody>
          <a:bodyPr wrap="square" rtlCol="0">
            <a:spAutoFit/>
          </a:bodyPr>
          <a:lstStyle/>
          <a:p>
            <a:pPr lvl="0" algn="just">
              <a:spcAft>
                <a:spcPts val="600"/>
              </a:spcAft>
            </a:pPr>
            <a:r>
              <a:rPr lang="en-US" sz="1800" b="1" i="1" dirty="0"/>
              <a:t>Powers</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the powers (complex) going into each conductors of ALL terminals of the active circuit element in the Result string. (See Select command.) Returned as comma‐separated kW and </a:t>
            </a:r>
            <a:r>
              <a:rPr lang="en-US" sz="1800" dirty="0" err="1">
                <a:latin typeface="Times New Roman" panose="02020603050405020304" pitchFamily="18" charset="0"/>
                <a:cs typeface="Times New Roman" panose="02020603050405020304" pitchFamily="18" charset="0"/>
              </a:rPr>
              <a:t>kvar</a:t>
            </a: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Sample</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Force all monitors and </a:t>
            </a:r>
            <a:r>
              <a:rPr lang="en-US" sz="1800" dirty="0" err="1">
                <a:latin typeface="Times New Roman" panose="02020603050405020304" pitchFamily="18" charset="0"/>
                <a:cs typeface="Times New Roman" panose="02020603050405020304" pitchFamily="18" charset="0"/>
              </a:rPr>
              <a:t>Energymeters</a:t>
            </a:r>
            <a:r>
              <a:rPr lang="en-US" sz="1800" dirty="0">
                <a:latin typeface="Times New Roman" panose="02020603050405020304" pitchFamily="18" charset="0"/>
                <a:cs typeface="Times New Roman" panose="02020603050405020304" pitchFamily="18" charset="0"/>
              </a:rPr>
              <a:t> to take a sample for the most recent solution. Keep in mind that </a:t>
            </a:r>
            <a:r>
              <a:rPr lang="en-US" sz="1800" dirty="0" err="1">
                <a:latin typeface="Times New Roman" panose="02020603050405020304" pitchFamily="18" charset="0"/>
                <a:cs typeface="Times New Roman" panose="02020603050405020304" pitchFamily="18" charset="0"/>
              </a:rPr>
              <a:t>Energymeters</a:t>
            </a:r>
            <a:r>
              <a:rPr lang="en-US" sz="1800" dirty="0">
                <a:latin typeface="Times New Roman" panose="02020603050405020304" pitchFamily="18" charset="0"/>
                <a:cs typeface="Times New Roman" panose="02020603050405020304" pitchFamily="18" charset="0"/>
              </a:rPr>
              <a:t> will perform integration each time they take a sample.</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t>SeqCurrents</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the sequence currents into all terminals of the active circuit element (see Select command) in Result string. Returned as comma‐separated magnitude only values. Order of returned values: 0, 1, 2 (for each terminal).</a:t>
            </a:r>
          </a:p>
        </p:txBody>
      </p:sp>
    </p:spTree>
    <p:extLst>
      <p:ext uri="{BB962C8B-B14F-4D97-AF65-F5344CB8AC3E}">
        <p14:creationId xmlns:p14="http://schemas.microsoft.com/office/powerpoint/2010/main" val="7215357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939814"/>
          </a:xfrm>
          <a:prstGeom prst="rect">
            <a:avLst/>
          </a:prstGeom>
          <a:noFill/>
        </p:spPr>
        <p:txBody>
          <a:bodyPr wrap="square" rtlCol="0">
            <a:spAutoFit/>
          </a:bodyPr>
          <a:lstStyle/>
          <a:p>
            <a:pPr lvl="0" algn="just">
              <a:spcAft>
                <a:spcPts val="600"/>
              </a:spcAft>
            </a:pPr>
            <a:r>
              <a:rPr lang="en-US" sz="1800" b="1" i="1" dirty="0" err="1"/>
              <a:t>SeqPowers</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the sequence powers into all terminals of the active circuit element (see Select command) in Result string. Returned as comma‐separated kw, </a:t>
            </a:r>
            <a:r>
              <a:rPr lang="en-US" sz="1800" dirty="0" err="1">
                <a:latin typeface="Times New Roman" panose="02020603050405020304" pitchFamily="18" charset="0"/>
                <a:cs typeface="Times New Roman" panose="02020603050405020304" pitchFamily="18" charset="0"/>
              </a:rPr>
              <a:t>kvar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pairs.Order</a:t>
            </a:r>
            <a:r>
              <a:rPr lang="en-US" sz="1800" dirty="0">
                <a:latin typeface="Times New Roman" panose="02020603050405020304" pitchFamily="18" charset="0"/>
                <a:cs typeface="Times New Roman" panose="02020603050405020304" pitchFamily="18" charset="0"/>
              </a:rPr>
              <a:t> of returned values: 0, 1, 2 (for each terminal).</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SeqVoltages</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the sequence voltages at all terminals of the active circuit element (see Select</a:t>
            </a:r>
          </a:p>
          <a:p>
            <a:pPr lvl="0" algn="just">
              <a:spcAft>
                <a:spcPts val="600"/>
              </a:spcAft>
            </a:pPr>
            <a:r>
              <a:rPr lang="en-US" sz="1800" dirty="0">
                <a:latin typeface="Times New Roman" panose="02020603050405020304" pitchFamily="18" charset="0"/>
                <a:cs typeface="Times New Roman" panose="02020603050405020304" pitchFamily="18" charset="0"/>
              </a:rPr>
              <a:t>command) in Result string. Returned as comma‐separated magnitude only </a:t>
            </a:r>
            <a:r>
              <a:rPr lang="en-US" sz="1800" dirty="0" err="1">
                <a:latin typeface="Times New Roman" panose="02020603050405020304" pitchFamily="18" charset="0"/>
                <a:cs typeface="Times New Roman" panose="02020603050405020304" pitchFamily="18" charset="0"/>
              </a:rPr>
              <a:t>values.Order</a:t>
            </a:r>
            <a:r>
              <a:rPr lang="en-US" sz="1800" dirty="0">
                <a:latin typeface="Times New Roman" panose="02020603050405020304" pitchFamily="18" charset="0"/>
                <a:cs typeface="Times New Roman" panose="02020603050405020304" pitchFamily="18" charset="0"/>
              </a:rPr>
              <a:t> of returned values: 0, 1, 2 (for each terminal).</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Set [option1=value1] [option2=value2] (Options)</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The Set command sets various global variables and options having to do with solution modes, user interface issues, and the like. Works like the Edit command except that you don't specify object type and name.</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038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431983"/>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See the Options Reference for descriptions of the various options you can set with the Set command.</a:t>
            </a:r>
          </a:p>
          <a:p>
            <a:pPr lvl="0" algn="just">
              <a:spcAft>
                <a:spcPts val="600"/>
              </a:spcAft>
            </a:pPr>
            <a:r>
              <a:rPr lang="en-US" sz="1800" dirty="0">
                <a:latin typeface="Times New Roman" panose="02020603050405020304" pitchFamily="18" charset="0"/>
                <a:cs typeface="Times New Roman" panose="02020603050405020304" pitchFamily="18" charset="0"/>
              </a:rPr>
              <a:t>There are new Set command values added periodically. Check the Help on the DSS while it is running.</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SetkVBase [bus=…] [</a:t>
            </a:r>
            <a:r>
              <a:rPr lang="en-US" sz="1800" b="1" i="1" dirty="0" err="1"/>
              <a:t>kvll</a:t>
            </a:r>
            <a:r>
              <a:rPr lang="en-US" sz="1800" b="1" i="1" dirty="0"/>
              <a:t>=..]</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Command to explicitly set the base voltage for a bus. Bus must be previously defined. This will override the definitions determined by CalcVoltageBases. When there are only a few voltage bases in the problem, and they are very distinct, the </a:t>
            </a:r>
            <a:r>
              <a:rPr lang="en-US" sz="1800" dirty="0" err="1">
                <a:latin typeface="Times New Roman" panose="02020603050405020304" pitchFamily="18" charset="0"/>
                <a:cs typeface="Times New Roman" panose="02020603050405020304" pitchFamily="18" charset="0"/>
              </a:rPr>
              <a:t>CalcvoltageBases</a:t>
            </a:r>
            <a:r>
              <a:rPr lang="en-US" sz="1800" dirty="0">
                <a:latin typeface="Times New Roman" panose="02020603050405020304" pitchFamily="18" charset="0"/>
                <a:cs typeface="Times New Roman" panose="02020603050405020304" pitchFamily="18" charset="0"/>
              </a:rPr>
              <a:t> command will work nearly every time. Problems arise if there are two voltage bases that are close together, such as 12.47 kV and 13.2 kV. Use a script composed of SetkVBase commands to remove ambiguity.</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676883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493264"/>
          </a:xfrm>
          <a:prstGeom prst="rect">
            <a:avLst/>
          </a:prstGeom>
          <a:noFill/>
        </p:spPr>
        <p:txBody>
          <a:bodyPr wrap="square" rtlCol="0">
            <a:spAutoFit/>
          </a:bodyPr>
          <a:lstStyle/>
          <a:p>
            <a:pPr lvl="0" algn="just">
              <a:spcAft>
                <a:spcPts val="600"/>
              </a:spcAft>
            </a:pPr>
            <a:r>
              <a:rPr lang="en-US" sz="1800" b="1" i="1" dirty="0"/>
              <a:t>SetkVBase [bus=…] [</a:t>
            </a:r>
            <a:r>
              <a:rPr lang="en-US" sz="1800" b="1" i="1" dirty="0" err="1"/>
              <a:t>kvll</a:t>
            </a:r>
            <a:r>
              <a:rPr lang="en-US" sz="1800" b="1" i="1" dirty="0"/>
              <a:t>=..]</a:t>
            </a:r>
          </a:p>
          <a:p>
            <a:pPr lvl="0" algn="just">
              <a:spcAft>
                <a:spcPts val="600"/>
              </a:spcAft>
            </a:pPr>
            <a:r>
              <a:rPr lang="en-US" sz="1800" b="1" i="1"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marL="914400" lvl="0" algn="just">
              <a:spcAft>
                <a:spcPts val="600"/>
              </a:spcAft>
            </a:pPr>
            <a:r>
              <a:rPr lang="en-US" sz="1400" dirty="0">
                <a:latin typeface="Courier New" panose="02070309020205020404" pitchFamily="49" charset="0"/>
                <a:cs typeface="Courier New" panose="02070309020205020404" pitchFamily="49" charset="0"/>
              </a:rPr>
              <a:t>Parameters in order are:</a:t>
            </a:r>
          </a:p>
          <a:p>
            <a:pPr marL="914400" lvl="0" algn="just">
              <a:spcAft>
                <a:spcPts val="600"/>
              </a:spcAft>
            </a:pPr>
            <a:r>
              <a:rPr lang="en-US" sz="1400" b="1" dirty="0">
                <a:latin typeface="Courier New" panose="02070309020205020404" pitchFamily="49" charset="0"/>
                <a:cs typeface="Courier New" panose="02070309020205020404" pitchFamily="49" charset="0"/>
              </a:rPr>
              <a:t>Bus</a:t>
            </a:r>
            <a:r>
              <a:rPr lang="en-US" sz="1400" dirty="0">
                <a:latin typeface="Courier New" panose="02070309020205020404" pitchFamily="49" charset="0"/>
                <a:cs typeface="Courier New" panose="02070309020205020404" pitchFamily="49" charset="0"/>
              </a:rPr>
              <a:t> = {bus name}</a:t>
            </a:r>
          </a:p>
          <a:p>
            <a:pPr marL="914400" lvl="0" algn="just">
              <a:spcAft>
                <a:spcPts val="600"/>
              </a:spcAft>
            </a:pPr>
            <a:r>
              <a:rPr lang="en-US" sz="1400" b="1" dirty="0" err="1">
                <a:latin typeface="Courier New" panose="02070309020205020404" pitchFamily="49" charset="0"/>
                <a:cs typeface="Courier New" panose="02070309020205020404" pitchFamily="49" charset="0"/>
              </a:rPr>
              <a:t>kVLL</a:t>
            </a:r>
            <a:r>
              <a:rPr lang="en-US" sz="1400" dirty="0">
                <a:latin typeface="Courier New" panose="02070309020205020404" pitchFamily="49" charset="0"/>
                <a:cs typeface="Courier New" panose="02070309020205020404" pitchFamily="49" charset="0"/>
              </a:rPr>
              <a:t> = (line‐to‐line base kV)</a:t>
            </a:r>
          </a:p>
          <a:p>
            <a:pPr marL="914400" lvl="0" algn="just">
              <a:spcAft>
                <a:spcPts val="600"/>
              </a:spcAft>
            </a:pPr>
            <a:r>
              <a:rPr lang="en-US" sz="1400" b="1" dirty="0" err="1">
                <a:latin typeface="Courier New" panose="02070309020205020404" pitchFamily="49" charset="0"/>
                <a:cs typeface="Courier New" panose="02070309020205020404" pitchFamily="49" charset="0"/>
              </a:rPr>
              <a:t>kVLN</a:t>
            </a:r>
            <a:r>
              <a:rPr lang="en-US" sz="1400" dirty="0">
                <a:latin typeface="Courier New" panose="02070309020205020404" pitchFamily="49" charset="0"/>
                <a:cs typeface="Courier New" panose="02070309020205020404" pitchFamily="49" charset="0"/>
              </a:rPr>
              <a:t> = (line‐to‐neutral base kV)</a:t>
            </a:r>
          </a:p>
          <a:p>
            <a:pPr marL="914400" lvl="0" algn="just">
              <a:spcAft>
                <a:spcPts val="600"/>
              </a:spcAft>
            </a:pPr>
            <a:r>
              <a:rPr lang="en-US" sz="1400" dirty="0">
                <a:latin typeface="Courier New" panose="02070309020205020404" pitchFamily="49" charset="0"/>
                <a:cs typeface="Courier New" panose="02070309020205020404" pitchFamily="49" charset="0"/>
              </a:rPr>
              <a:t>kV base is normally given in line‐to‐line kV (phase‐phase). However, it may also be specified by line‐to‐neutral kV. The following </a:t>
            </a:r>
            <a:r>
              <a:rPr lang="en-US" sz="1400" dirty="0" err="1">
                <a:latin typeface="Courier New" panose="02070309020205020404" pitchFamily="49" charset="0"/>
                <a:cs typeface="Courier New" panose="02070309020205020404" pitchFamily="49" charset="0"/>
              </a:rPr>
              <a:t>exampes</a:t>
            </a:r>
            <a:r>
              <a:rPr lang="en-US" sz="1400" dirty="0">
                <a:latin typeface="Courier New" panose="02070309020205020404" pitchFamily="49" charset="0"/>
                <a:cs typeface="Courier New" panose="02070309020205020404" pitchFamily="49" charset="0"/>
              </a:rPr>
              <a:t> are equivalent:</a:t>
            </a:r>
          </a:p>
          <a:p>
            <a:pPr marL="914400" lvl="0" algn="just">
              <a:spcAft>
                <a:spcPts val="600"/>
              </a:spcAft>
            </a:pPr>
            <a:r>
              <a:rPr lang="en-US" sz="1400" dirty="0" err="1">
                <a:latin typeface="Courier New" panose="02070309020205020404" pitchFamily="49" charset="0"/>
                <a:cs typeface="Courier New" panose="02070309020205020404" pitchFamily="49" charset="0"/>
              </a:rPr>
              <a:t>setkvbase</a:t>
            </a:r>
            <a:r>
              <a:rPr lang="en-US" sz="1400" dirty="0">
                <a:latin typeface="Courier New" panose="02070309020205020404" pitchFamily="49" charset="0"/>
                <a:cs typeface="Courier New" panose="02070309020205020404" pitchFamily="49" charset="0"/>
              </a:rPr>
              <a:t> Bus=B9654 </a:t>
            </a:r>
            <a:r>
              <a:rPr lang="en-US" sz="1400" dirty="0" err="1">
                <a:latin typeface="Courier New" panose="02070309020205020404" pitchFamily="49" charset="0"/>
                <a:cs typeface="Courier New" panose="02070309020205020404" pitchFamily="49" charset="0"/>
              </a:rPr>
              <a:t>kVLL</a:t>
            </a:r>
            <a:r>
              <a:rPr lang="en-US" sz="1400" dirty="0">
                <a:latin typeface="Courier New" panose="02070309020205020404" pitchFamily="49" charset="0"/>
                <a:cs typeface="Courier New" panose="02070309020205020404" pitchFamily="49" charset="0"/>
              </a:rPr>
              <a:t>=13.2</a:t>
            </a:r>
          </a:p>
          <a:p>
            <a:pPr marL="914400" lvl="0" algn="just">
              <a:spcAft>
                <a:spcPts val="600"/>
              </a:spcAft>
            </a:pPr>
            <a:r>
              <a:rPr lang="en-US" sz="1400" dirty="0" err="1">
                <a:latin typeface="Courier New" panose="02070309020205020404" pitchFamily="49" charset="0"/>
                <a:cs typeface="Courier New" panose="02070309020205020404" pitchFamily="49" charset="0"/>
              </a:rPr>
              <a:t>setkvbase</a:t>
            </a:r>
            <a:r>
              <a:rPr lang="en-US" sz="1400" dirty="0">
                <a:latin typeface="Courier New" panose="02070309020205020404" pitchFamily="49" charset="0"/>
                <a:cs typeface="Courier New" panose="02070309020205020404" pitchFamily="49" charset="0"/>
              </a:rPr>
              <a:t> B9654 13.2</a:t>
            </a:r>
          </a:p>
          <a:p>
            <a:pPr marL="914400" lvl="0" algn="just">
              <a:spcAft>
                <a:spcPts val="600"/>
              </a:spcAft>
            </a:pPr>
            <a:r>
              <a:rPr lang="en-US" sz="1400" dirty="0" err="1">
                <a:latin typeface="Courier New" panose="02070309020205020404" pitchFamily="49" charset="0"/>
                <a:cs typeface="Courier New" panose="02070309020205020404" pitchFamily="49" charset="0"/>
              </a:rPr>
              <a:t>setkvbase</a:t>
            </a:r>
            <a:r>
              <a:rPr lang="en-US" sz="1400" dirty="0">
                <a:latin typeface="Courier New" panose="02070309020205020404" pitchFamily="49" charset="0"/>
                <a:cs typeface="Courier New" panose="02070309020205020404" pitchFamily="49" charset="0"/>
              </a:rPr>
              <a:t> B9654 </a:t>
            </a:r>
            <a:r>
              <a:rPr lang="en-US" sz="1400" dirty="0" err="1">
                <a:latin typeface="Courier New" panose="02070309020205020404" pitchFamily="49" charset="0"/>
                <a:cs typeface="Courier New" panose="02070309020205020404" pitchFamily="49" charset="0"/>
              </a:rPr>
              <a:t>kvln</a:t>
            </a:r>
            <a:r>
              <a:rPr lang="en-US" sz="1400" dirty="0">
                <a:latin typeface="Courier New" panose="02070309020205020404" pitchFamily="49" charset="0"/>
                <a:cs typeface="Courier New" panose="02070309020205020404" pitchFamily="49" charset="0"/>
              </a:rPr>
              <a:t>=7.62</a:t>
            </a:r>
          </a:p>
        </p:txBody>
      </p:sp>
    </p:spTree>
    <p:extLst>
      <p:ext uri="{BB962C8B-B14F-4D97-AF65-F5344CB8AC3E}">
        <p14:creationId xmlns:p14="http://schemas.microsoft.com/office/powerpoint/2010/main" val="26238912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39595"/>
          </a:xfrm>
          <a:prstGeom prst="rect">
            <a:avLst/>
          </a:prstGeom>
          <a:noFill/>
        </p:spPr>
        <p:txBody>
          <a:bodyPr wrap="square" rtlCol="0">
            <a:spAutoFit/>
          </a:bodyPr>
          <a:lstStyle/>
          <a:p>
            <a:pPr lvl="0" algn="just">
              <a:spcAft>
                <a:spcPts val="600"/>
              </a:spcAft>
            </a:pPr>
            <a:r>
              <a:rPr lang="en-US" sz="1800" b="1" i="1" dirty="0"/>
              <a:t>Show &lt;Quantity&gt;</a:t>
            </a:r>
          </a:p>
          <a:p>
            <a:pPr lvl="0" algn="just">
              <a:spcAft>
                <a:spcPts val="600"/>
              </a:spcAft>
            </a:pPr>
            <a:r>
              <a:rPr lang="en-US" sz="1800" dirty="0">
                <a:latin typeface="Times New Roman" panose="02020603050405020304" pitchFamily="18" charset="0"/>
                <a:cs typeface="Times New Roman" panose="02020603050405020304" pitchFamily="18" charset="0"/>
              </a:rPr>
              <a:t>See the separate help on the Show command in the </a:t>
            </a:r>
            <a:r>
              <a:rPr lang="en-US" sz="1800" dirty="0" err="1">
                <a:latin typeface="Times New Roman" panose="02020603050405020304" pitchFamily="18" charset="0"/>
                <a:cs typeface="Times New Roman" panose="02020603050405020304" pitchFamily="18" charset="0"/>
              </a:rPr>
              <a:t>OpenDSS</a:t>
            </a:r>
            <a:r>
              <a:rPr lang="en-US" sz="1800" dirty="0">
                <a:latin typeface="Times New Roman" panose="02020603050405020304" pitchFamily="18" charset="0"/>
                <a:cs typeface="Times New Roman" panose="02020603050405020304" pitchFamily="18" charset="0"/>
              </a:rPr>
              <a:t> executable. Show commands are added frequently, often making this document out of date.</a:t>
            </a:r>
          </a:p>
          <a:p>
            <a:pPr lvl="0" algn="just">
              <a:spcAft>
                <a:spcPts val="600"/>
              </a:spcAft>
            </a:pPr>
            <a:r>
              <a:rPr lang="en-US" sz="1800" dirty="0">
                <a:latin typeface="Times New Roman" panose="02020603050405020304" pitchFamily="18" charset="0"/>
                <a:cs typeface="Times New Roman" panose="02020603050405020304" pitchFamily="18" charset="0"/>
              </a:rPr>
              <a:t>The Show commands generally writes a text file report of the specified quantity for the most recent solution and opens a viewer (the default Editor ‐‐ e.g., Notepad or some other editor) to display the file. Defaults to Show Voltages – so if you mistype the name of the quantity you want, you will get the sequence voltages.</a:t>
            </a:r>
          </a:p>
          <a:p>
            <a:pPr marL="914400" lvl="0" algn="just">
              <a:spcAft>
                <a:spcPts val="600"/>
              </a:spcAft>
            </a:pPr>
            <a:r>
              <a:rPr lang="en-US" sz="1400" b="1" dirty="0">
                <a:latin typeface="Courier New" panose="02070309020205020404" pitchFamily="49" charset="0"/>
                <a:cs typeface="Courier New" panose="02070309020205020404" pitchFamily="49" charset="0"/>
              </a:rPr>
              <a:t>Quantity</a:t>
            </a:r>
            <a:r>
              <a:rPr lang="en-US" sz="1400" dirty="0">
                <a:latin typeface="Courier New" panose="02070309020205020404" pitchFamily="49" charset="0"/>
                <a:cs typeface="Courier New" panose="02070309020205020404" pitchFamily="49" charset="0"/>
              </a:rPr>
              <a:t> can be one of:</a:t>
            </a:r>
          </a:p>
          <a:p>
            <a:pPr marL="914400" lvl="0" algn="just">
              <a:spcAft>
                <a:spcPts val="600"/>
              </a:spcAft>
            </a:pPr>
            <a:r>
              <a:rPr lang="en-US" sz="1400" b="1" dirty="0">
                <a:latin typeface="Courier New" panose="02070309020205020404" pitchFamily="49" charset="0"/>
                <a:cs typeface="Courier New" panose="02070309020205020404" pitchFamily="49" charset="0"/>
              </a:rPr>
              <a:t>Currents</a:t>
            </a:r>
            <a:r>
              <a:rPr lang="en-US" sz="1400" dirty="0">
                <a:latin typeface="Courier New" panose="02070309020205020404" pitchFamily="49" charset="0"/>
                <a:cs typeface="Courier New" panose="02070309020205020404" pitchFamily="49" charset="0"/>
              </a:rPr>
              <a:t> ‐ Shows the currents into each device terminal.</a:t>
            </a:r>
          </a:p>
          <a:p>
            <a:pPr marL="914400" lvl="0" algn="just">
              <a:spcAft>
                <a:spcPts val="600"/>
              </a:spcAft>
            </a:pPr>
            <a:r>
              <a:rPr lang="en-US" sz="1400" b="1" dirty="0">
                <a:latin typeface="Courier New" panose="02070309020205020404" pitchFamily="49" charset="0"/>
                <a:cs typeface="Courier New" panose="02070309020205020404" pitchFamily="49" charset="0"/>
              </a:rPr>
              <a:t>Monitor</a:t>
            </a:r>
            <a:r>
              <a:rPr lang="en-US" sz="1400" dirty="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&lt;monitor name&gt; </a:t>
            </a:r>
            <a:r>
              <a:rPr lang="en-US" sz="1400" dirty="0">
                <a:latin typeface="Courier New" panose="02070309020205020404" pitchFamily="49" charset="0"/>
                <a:cs typeface="Courier New" panose="02070309020205020404" pitchFamily="49" charset="0"/>
              </a:rPr>
              <a:t>‐ Shows a text (CSV) file with the voltages and currents presently stored in the specified monitor.</a:t>
            </a:r>
          </a:p>
          <a:p>
            <a:pPr marL="914400" lvl="0" algn="just">
              <a:spcAft>
                <a:spcPts val="600"/>
              </a:spcAft>
            </a:pPr>
            <a:r>
              <a:rPr lang="en-US" sz="1400" b="1" dirty="0">
                <a:latin typeface="Courier New" panose="02070309020205020404" pitchFamily="49" charset="0"/>
                <a:cs typeface="Courier New" panose="02070309020205020404" pitchFamily="49" charset="0"/>
              </a:rPr>
              <a:t>Faults</a:t>
            </a:r>
            <a:r>
              <a:rPr lang="en-US" sz="1400" dirty="0">
                <a:latin typeface="Courier New" panose="02070309020205020404" pitchFamily="49" charset="0"/>
                <a:cs typeface="Courier New" panose="02070309020205020404" pitchFamily="49" charset="0"/>
              </a:rPr>
              <a:t> ‐ Shows results of </a:t>
            </a:r>
            <a:r>
              <a:rPr lang="en-US" sz="1400" dirty="0" err="1">
                <a:latin typeface="Courier New" panose="02070309020205020404" pitchFamily="49" charset="0"/>
                <a:cs typeface="Courier New" panose="02070309020205020404" pitchFamily="49" charset="0"/>
              </a:rPr>
              <a:t>Faultstudy</a:t>
            </a:r>
            <a:r>
              <a:rPr lang="en-US" sz="1400" dirty="0">
                <a:latin typeface="Courier New" panose="02070309020205020404" pitchFamily="49" charset="0"/>
                <a:cs typeface="Courier New" panose="02070309020205020404" pitchFamily="49" charset="0"/>
              </a:rPr>
              <a:t> mode solution: all‐phase, one‐phase, and adjacent 2‐phase fault currents at each bus.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407400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493538"/>
          </a:xfrm>
          <a:prstGeom prst="rect">
            <a:avLst/>
          </a:prstGeom>
          <a:noFill/>
        </p:spPr>
        <p:txBody>
          <a:bodyPr wrap="square" rtlCol="0">
            <a:spAutoFit/>
          </a:bodyPr>
          <a:lstStyle/>
          <a:p>
            <a:pPr lvl="0" algn="just">
              <a:spcAft>
                <a:spcPts val="600"/>
              </a:spcAft>
            </a:pPr>
            <a:r>
              <a:rPr lang="en-US" sz="1800" b="1" i="1" dirty="0"/>
              <a:t>Show &lt;Quantity&gt;</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Elements </a:t>
            </a:r>
            <a:r>
              <a:rPr lang="en-US" sz="1400" dirty="0">
                <a:latin typeface="Courier New" panose="02070309020205020404" pitchFamily="49" charset="0"/>
                <a:cs typeface="Courier New" panose="02070309020205020404" pitchFamily="49" charset="0"/>
              </a:rPr>
              <a:t>‐ Shows all the elements in the active circuit.</a:t>
            </a:r>
          </a:p>
          <a:p>
            <a:pPr marL="914400" lvl="0" algn="just">
              <a:spcAft>
                <a:spcPts val="600"/>
              </a:spcAft>
            </a:pPr>
            <a:r>
              <a:rPr lang="en-US" sz="1400" dirty="0">
                <a:latin typeface="Courier New" panose="02070309020205020404" pitchFamily="49" charset="0"/>
                <a:cs typeface="Courier New" panose="02070309020205020404" pitchFamily="49" charset="0"/>
              </a:rPr>
              <a:t>Buses Shows all buses in the active circuit.</a:t>
            </a:r>
          </a:p>
          <a:p>
            <a:pPr marL="914400" lvl="0" algn="just">
              <a:spcAft>
                <a:spcPts val="600"/>
              </a:spcAft>
            </a:pPr>
            <a:r>
              <a:rPr lang="en-US" sz="1400" b="1" dirty="0">
                <a:latin typeface="Courier New" panose="02070309020205020404" pitchFamily="49" charset="0"/>
                <a:cs typeface="Courier New" panose="02070309020205020404" pitchFamily="49" charset="0"/>
              </a:rPr>
              <a:t>Panel </a:t>
            </a:r>
            <a:r>
              <a:rPr lang="en-US" sz="1400" dirty="0">
                <a:latin typeface="Courier New" panose="02070309020205020404" pitchFamily="49" charset="0"/>
                <a:cs typeface="Courier New" panose="02070309020205020404" pitchFamily="49" charset="0"/>
              </a:rPr>
              <a:t>‐ Same as Panel Command. Opens the internal DSS control panel.</a:t>
            </a:r>
          </a:p>
          <a:p>
            <a:pPr marL="914400" lvl="0" algn="just">
              <a:spcAft>
                <a:spcPts val="600"/>
              </a:spcAft>
            </a:pPr>
            <a:r>
              <a:rPr lang="en-US" sz="1400" b="1" dirty="0">
                <a:latin typeface="Courier New" panose="02070309020205020404" pitchFamily="49" charset="0"/>
                <a:cs typeface="Courier New" panose="02070309020205020404" pitchFamily="49" charset="0"/>
              </a:rPr>
              <a:t>Meter </a:t>
            </a:r>
            <a:r>
              <a:rPr lang="en-US" sz="1400" dirty="0">
                <a:latin typeface="Courier New" panose="02070309020205020404" pitchFamily="49" charset="0"/>
                <a:cs typeface="Courier New" panose="02070309020205020404" pitchFamily="49" charset="0"/>
              </a:rPr>
              <a:t>‐ shows the present values in the energy meter registers in the active circuit.</a:t>
            </a:r>
          </a:p>
          <a:p>
            <a:pPr marL="914400" lvl="0" algn="just">
              <a:spcAft>
                <a:spcPts val="600"/>
              </a:spcAft>
            </a:pPr>
            <a:r>
              <a:rPr lang="en-US" sz="1400" b="1" dirty="0">
                <a:latin typeface="Courier New" panose="02070309020205020404" pitchFamily="49" charset="0"/>
                <a:cs typeface="Courier New" panose="02070309020205020404" pitchFamily="49" charset="0"/>
              </a:rPr>
              <a:t>Generators </a:t>
            </a:r>
            <a:r>
              <a:rPr lang="en-US" sz="1400" dirty="0">
                <a:latin typeface="Courier New" panose="02070309020205020404" pitchFamily="49" charset="0"/>
                <a:cs typeface="Courier New" panose="02070309020205020404" pitchFamily="49" charset="0"/>
              </a:rPr>
              <a:t>‐ Each generator has its own energy meter. Shows the present values in each generator energy meter register in the active circuit.</a:t>
            </a:r>
          </a:p>
          <a:p>
            <a:pPr marL="914400" lvl="0" algn="just">
              <a:spcAft>
                <a:spcPts val="600"/>
              </a:spcAft>
            </a:pPr>
            <a:r>
              <a:rPr lang="en-US" sz="1400" b="1" dirty="0">
                <a:latin typeface="Courier New" panose="02070309020205020404" pitchFamily="49" charset="0"/>
                <a:cs typeface="Courier New" panose="02070309020205020404" pitchFamily="49" charset="0"/>
              </a:rPr>
              <a:t>Losses </a:t>
            </a:r>
            <a:r>
              <a:rPr lang="en-US" sz="1400" dirty="0">
                <a:latin typeface="Courier New" panose="02070309020205020404" pitchFamily="49" charset="0"/>
                <a:cs typeface="Courier New" panose="02070309020205020404" pitchFamily="49" charset="0"/>
              </a:rPr>
              <a:t>Loss summary</a:t>
            </a:r>
          </a:p>
          <a:p>
            <a:pPr marL="914400" lvl="0" algn="just">
              <a:spcAft>
                <a:spcPts val="600"/>
              </a:spcAft>
            </a:pPr>
            <a:r>
              <a:rPr lang="en-US" sz="1400" b="1" dirty="0">
                <a:latin typeface="Courier New" panose="02070309020205020404" pitchFamily="49" charset="0"/>
                <a:cs typeface="Courier New" panose="02070309020205020404" pitchFamily="49" charset="0"/>
              </a:rPr>
              <a:t>Powers </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MVA|kVA</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Seq</a:t>
            </a:r>
            <a:r>
              <a:rPr lang="en-US" sz="1400" dirty="0">
                <a:latin typeface="Courier New" panose="02070309020205020404" pitchFamily="49" charset="0"/>
                <a:cs typeface="Courier New" panose="02070309020205020404" pitchFamily="49" charset="0"/>
              </a:rPr>
              <a:t>* | Elements] Show the power flow in various units. Default</a:t>
            </a:r>
          </a:p>
          <a:p>
            <a:pPr marL="914400" lvl="0" algn="just">
              <a:spcAft>
                <a:spcPts val="600"/>
              </a:spcAft>
            </a:pPr>
            <a:r>
              <a:rPr lang="en-US" sz="1400" dirty="0">
                <a:latin typeface="Courier New" panose="02070309020205020404" pitchFamily="49" charset="0"/>
                <a:cs typeface="Courier New" panose="02070309020205020404" pitchFamily="49" charset="0"/>
              </a:rPr>
              <a:t>(*) is sequence power in kVA.</a:t>
            </a:r>
          </a:p>
          <a:p>
            <a:pPr lvl="0" algn="just">
              <a:spcAft>
                <a:spcPts val="600"/>
              </a:spcAft>
            </a:pPr>
            <a:r>
              <a:rPr lang="en-US" sz="1400" b="1" dirty="0">
                <a:latin typeface="Courier New" panose="02070309020205020404" pitchFamily="49" charset="0"/>
                <a:cs typeface="Courier New" panose="02070309020205020404" pitchFamily="49" charset="0"/>
              </a:rPr>
              <a:t>.</a:t>
            </a: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069488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69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01150"/>
          </a:xfrm>
          <a:prstGeom prst="rect">
            <a:avLst/>
          </a:prstGeom>
          <a:noFill/>
        </p:spPr>
        <p:txBody>
          <a:bodyPr wrap="square" rtlCol="0">
            <a:spAutoFit/>
          </a:bodyPr>
          <a:lstStyle/>
          <a:p>
            <a:pPr lvl="0" algn="just">
              <a:spcAft>
                <a:spcPts val="600"/>
              </a:spcAft>
            </a:pPr>
            <a:r>
              <a:rPr lang="en-US" sz="1800" b="1" i="1" dirty="0"/>
              <a:t>Show &lt;Quantity&gt;</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marL="914400" lvl="0" algn="just">
              <a:spcAft>
                <a:spcPts val="600"/>
              </a:spcAft>
            </a:pPr>
            <a:r>
              <a:rPr lang="en-US" sz="1400" b="1" dirty="0">
                <a:latin typeface="Courier New" panose="02070309020205020404" pitchFamily="49" charset="0"/>
                <a:cs typeface="Courier New" panose="02070309020205020404" pitchFamily="49" charset="0"/>
              </a:rPr>
              <a:t>Voltages </a:t>
            </a:r>
            <a:r>
              <a:rPr lang="en-US" sz="1400" dirty="0">
                <a:latin typeface="Courier New" panose="02070309020205020404" pitchFamily="49" charset="0"/>
                <a:cs typeface="Courier New" panose="02070309020205020404" pitchFamily="49" charset="0"/>
              </a:rPr>
              <a:t>[LL |LN*] [</a:t>
            </a:r>
            <a:r>
              <a:rPr lang="en-US" sz="1400" dirty="0" err="1">
                <a:latin typeface="Courier New" panose="02070309020205020404" pitchFamily="49" charset="0"/>
                <a:cs typeface="Courier New" panose="02070309020205020404" pitchFamily="49" charset="0"/>
              </a:rPr>
              <a:t>Seq</a:t>
            </a:r>
            <a:r>
              <a:rPr lang="en-US" sz="1400" dirty="0">
                <a:latin typeface="Courier New" panose="02070309020205020404" pitchFamily="49" charset="0"/>
                <a:cs typeface="Courier New" panose="02070309020205020404" pitchFamily="49" charset="0"/>
              </a:rPr>
              <a:t>* | Nodes | Elements]. Shows the voltages in different ways. Default (*) is sequence quantities line‐to‐neutral.</a:t>
            </a:r>
          </a:p>
          <a:p>
            <a:pPr marL="914400" lvl="0" algn="just">
              <a:spcAft>
                <a:spcPts val="600"/>
              </a:spcAft>
            </a:pPr>
            <a:r>
              <a:rPr lang="en-US" sz="1400" b="1" dirty="0">
                <a:latin typeface="Courier New" panose="02070309020205020404" pitchFamily="49" charset="0"/>
                <a:cs typeface="Courier New" panose="02070309020205020404" pitchFamily="49" charset="0"/>
              </a:rPr>
              <a:t>Zone </a:t>
            </a:r>
            <a:r>
              <a:rPr lang="en-US" sz="1400" dirty="0" err="1">
                <a:latin typeface="Courier New" panose="02070309020205020404" pitchFamily="49" charset="0"/>
                <a:cs typeface="Courier New" panose="02070309020205020404" pitchFamily="49" charset="0"/>
              </a:rPr>
              <a:t>EnergyMeterName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Treeview</a:t>
            </a:r>
            <a:r>
              <a:rPr lang="en-US" sz="1400" dirty="0">
                <a:latin typeface="Courier New" panose="02070309020205020404" pitchFamily="49" charset="0"/>
                <a:cs typeface="Courier New" panose="02070309020205020404" pitchFamily="49" charset="0"/>
              </a:rPr>
              <a:t>] Different ways to show the selected </a:t>
            </a:r>
            <a:r>
              <a:rPr lang="en-US" sz="1400" dirty="0" err="1">
                <a:latin typeface="Courier New" panose="02070309020205020404" pitchFamily="49" charset="0"/>
                <a:cs typeface="Courier New" panose="02070309020205020404" pitchFamily="49" charset="0"/>
              </a:rPr>
              <a:t>energymeter</a:t>
            </a:r>
            <a:r>
              <a:rPr lang="en-US" sz="1400" dirty="0">
                <a:latin typeface="Courier New" panose="02070309020205020404" pitchFamily="49" charset="0"/>
                <a:cs typeface="Courier New" panose="02070309020205020404" pitchFamily="49" charset="0"/>
              </a:rPr>
              <a:t> zone.</a:t>
            </a:r>
          </a:p>
          <a:p>
            <a:pPr marL="914400" lvl="0" algn="just">
              <a:spcAft>
                <a:spcPts val="600"/>
              </a:spcAft>
            </a:pPr>
            <a:r>
              <a:rPr lang="en-US" sz="1400" b="1" dirty="0" err="1">
                <a:latin typeface="Courier New" panose="02070309020205020404" pitchFamily="49" charset="0"/>
                <a:cs typeface="Courier New" panose="02070309020205020404" pitchFamily="49" charset="0"/>
              </a:rPr>
              <a:t>AutoAdded</a:t>
            </a:r>
            <a:r>
              <a:rPr lang="en-US" sz="1400" b="1" dirty="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(see </a:t>
            </a:r>
            <a:r>
              <a:rPr lang="en-US" sz="1400" dirty="0" err="1">
                <a:latin typeface="Courier New" panose="02070309020205020404" pitchFamily="49" charset="0"/>
                <a:cs typeface="Courier New" panose="02070309020205020404" pitchFamily="49" charset="0"/>
              </a:rPr>
              <a:t>AutoAdd</a:t>
            </a:r>
            <a:r>
              <a:rPr lang="en-US" sz="1400" dirty="0">
                <a:latin typeface="Courier New" panose="02070309020205020404" pitchFamily="49" charset="0"/>
                <a:cs typeface="Courier New" panose="02070309020205020404" pitchFamily="49" charset="0"/>
              </a:rPr>
              <a:t> solution mode)</a:t>
            </a:r>
          </a:p>
          <a:p>
            <a:pPr marL="914400" lvl="0" algn="just">
              <a:spcAft>
                <a:spcPts val="600"/>
              </a:spcAft>
            </a:pPr>
            <a:r>
              <a:rPr lang="en-US" sz="1400" b="1" dirty="0">
                <a:latin typeface="Courier New" panose="02070309020205020404" pitchFamily="49" charset="0"/>
                <a:cs typeface="Courier New" panose="02070309020205020404" pitchFamily="49" charset="0"/>
              </a:rPr>
              <a:t>Taps </a:t>
            </a:r>
            <a:r>
              <a:rPr lang="en-US" sz="1400" dirty="0">
                <a:latin typeface="Courier New" panose="02070309020205020404" pitchFamily="49" charset="0"/>
                <a:cs typeface="Courier New" panose="02070309020205020404" pitchFamily="49" charset="0"/>
              </a:rPr>
              <a:t>shows the taps on regulated transformers</a:t>
            </a:r>
          </a:p>
          <a:p>
            <a:pPr marL="914400" lvl="0" algn="just">
              <a:spcAft>
                <a:spcPts val="600"/>
              </a:spcAft>
            </a:pPr>
            <a:r>
              <a:rPr lang="en-US" sz="1400" b="1" dirty="0">
                <a:latin typeface="Courier New" panose="02070309020205020404" pitchFamily="49" charset="0"/>
                <a:cs typeface="Courier New" panose="02070309020205020404" pitchFamily="49" charset="0"/>
              </a:rPr>
              <a:t>Overloads </a:t>
            </a:r>
            <a:r>
              <a:rPr lang="en-US" sz="1400" dirty="0">
                <a:latin typeface="Courier New" panose="02070309020205020404" pitchFamily="49" charset="0"/>
                <a:cs typeface="Courier New" panose="02070309020205020404" pitchFamily="49" charset="0"/>
              </a:rPr>
              <a:t>Overloaded PD elements report</a:t>
            </a:r>
          </a:p>
          <a:p>
            <a:pPr marL="914400" lvl="0" algn="just">
              <a:spcAft>
                <a:spcPts val="600"/>
              </a:spcAft>
            </a:pPr>
            <a:r>
              <a:rPr lang="en-US" sz="1400" b="1" dirty="0">
                <a:latin typeface="Courier New" panose="02070309020205020404" pitchFamily="49" charset="0"/>
                <a:cs typeface="Courier New" panose="02070309020205020404" pitchFamily="49" charset="0"/>
              </a:rPr>
              <a:t>Unserved </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UEonly</a:t>
            </a:r>
            <a:r>
              <a:rPr lang="en-US" sz="1400" dirty="0">
                <a:latin typeface="Courier New" panose="02070309020205020404" pitchFamily="49" charset="0"/>
                <a:cs typeface="Courier New" panose="02070309020205020404" pitchFamily="49" charset="0"/>
              </a:rPr>
              <a:t>] Unserved energy report. Loads that are unserved.</a:t>
            </a:r>
          </a:p>
          <a:p>
            <a:pPr marL="914400" lvl="0" algn="just">
              <a:spcAft>
                <a:spcPts val="600"/>
              </a:spcAft>
            </a:pPr>
            <a:r>
              <a:rPr lang="en-US" sz="1400" b="1" dirty="0" err="1">
                <a:latin typeface="Courier New" panose="02070309020205020404" pitchFamily="49" charset="0"/>
                <a:cs typeface="Courier New" panose="02070309020205020404" pitchFamily="49" charset="0"/>
              </a:rPr>
              <a:t>EVentlog</a:t>
            </a:r>
            <a:r>
              <a:rPr lang="en-US" sz="1400" b="1" dirty="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Show the event log (capacitor switching, regulator tap changes)</a:t>
            </a:r>
          </a:p>
          <a:p>
            <a:pPr lvl="0" algn="just">
              <a:spcAft>
                <a:spcPts val="600"/>
              </a:spcAft>
            </a:pPr>
            <a:r>
              <a:rPr lang="en-US" sz="1400" b="1" dirty="0">
                <a:latin typeface="Courier New" panose="02070309020205020404" pitchFamily="49" charset="0"/>
                <a:cs typeface="Courier New" panose="02070309020205020404" pitchFamily="49" charset="0"/>
              </a:rPr>
              <a:t>.</a:t>
            </a: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94963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Parameters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700986"/>
            <a:ext cx="8161638" cy="2185214"/>
          </a:xfrm>
          <a:prstGeom prst="rect">
            <a:avLst/>
          </a:prstGeom>
          <a:noFill/>
        </p:spPr>
        <p:txBody>
          <a:bodyPr wrap="square" rtlCol="0">
            <a:spAutoFit/>
          </a:bodyPr>
          <a:lstStyle/>
          <a:p>
            <a:pPr lvl="0" algn="just">
              <a:spcAft>
                <a:spcPts val="600"/>
              </a:spcAft>
            </a:pPr>
            <a:r>
              <a:rPr lang="en-US" sz="1800" dirty="0"/>
              <a:t>For the New command, the first two parameters are always required and positional:</a:t>
            </a:r>
          </a:p>
          <a:p>
            <a:pPr marL="914400" lvl="0" indent="-285750" algn="just">
              <a:spcAft>
                <a:spcPts val="0"/>
              </a:spcAft>
              <a:buFont typeface="Arial" panose="020B0604020202020204" pitchFamily="34" charset="0"/>
              <a:buChar char="•"/>
            </a:pPr>
            <a:r>
              <a:rPr lang="en-US" sz="1800" dirty="0"/>
              <a:t>The New command itself, and</a:t>
            </a:r>
          </a:p>
          <a:p>
            <a:pPr marL="914400" lvl="0" indent="-285750" algn="just">
              <a:spcAft>
                <a:spcPts val="0"/>
              </a:spcAft>
              <a:buFont typeface="Arial" panose="020B0604020202020204" pitchFamily="34" charset="0"/>
              <a:buChar char="•"/>
            </a:pPr>
            <a:r>
              <a:rPr lang="en-US" sz="1800" dirty="0"/>
              <a:t>The name of the object to add.</a:t>
            </a:r>
          </a:p>
          <a:p>
            <a:pPr lvl="0" algn="just">
              <a:spcBef>
                <a:spcPts val="600"/>
              </a:spcBef>
              <a:spcAft>
                <a:spcPts val="0"/>
              </a:spcAft>
            </a:pPr>
            <a:r>
              <a:rPr lang="en-US" sz="1800" dirty="0"/>
              <a:t>For circuit elements, the next one, or two, parameters are normally the bus connection</a:t>
            </a:r>
          </a:p>
          <a:p>
            <a:pPr lvl="0" algn="just">
              <a:spcAft>
                <a:spcPts val="0"/>
              </a:spcAft>
            </a:pPr>
            <a:r>
              <a:rPr lang="en-US" sz="1800" dirty="0"/>
              <a:t>properties, which are processed and stored with the circuit element model. Then the definition of the object being created continues, using an editing function expressly devoted to that class of circuit element.</a:t>
            </a:r>
          </a:p>
        </p:txBody>
      </p:sp>
    </p:spTree>
    <p:extLst>
      <p:ext uri="{BB962C8B-B14F-4D97-AF65-F5344CB8AC3E}">
        <p14:creationId xmlns:p14="http://schemas.microsoft.com/office/powerpoint/2010/main" val="13391146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39540"/>
          </a:xfrm>
          <a:prstGeom prst="rect">
            <a:avLst/>
          </a:prstGeom>
          <a:noFill/>
        </p:spPr>
        <p:txBody>
          <a:bodyPr wrap="square" rtlCol="0">
            <a:spAutoFit/>
          </a:bodyPr>
          <a:lstStyle/>
          <a:p>
            <a:pPr lvl="0" algn="just">
              <a:spcAft>
                <a:spcPts val="600"/>
              </a:spcAft>
            </a:pPr>
            <a:r>
              <a:rPr lang="en-US" sz="1800" b="1" i="1" dirty="0"/>
              <a:t>Solve [ see set command options …]</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Executes the solution mode specified by the Set Mode = command. It may execute a single solution or hundreds of solutions. The Solution is a DSS object associated with the active circuit. It has several properties that you may set to define which solution mode will be performed next. This command invokes the Solve method of the Solution object, which proceeds to execute the designated mode. You may also specify the Mode and Number options directly on the Solve command line if you wish:</a:t>
            </a:r>
          </a:p>
          <a:p>
            <a:pPr marL="914400" lvl="0" algn="just">
              <a:spcAft>
                <a:spcPts val="600"/>
              </a:spcAft>
            </a:pPr>
            <a:r>
              <a:rPr lang="en-US" sz="1400" b="1" dirty="0">
                <a:latin typeface="Courier New" panose="02070309020205020404" pitchFamily="49" charset="0"/>
                <a:cs typeface="Courier New" panose="02070309020205020404" pitchFamily="49" charset="0"/>
              </a:rPr>
              <a:t>Solve Mode=M1 Number=1000,</a:t>
            </a:r>
          </a:p>
          <a:p>
            <a:pPr lvl="0" algn="just">
              <a:spcAft>
                <a:spcPts val="600"/>
              </a:spcAft>
            </a:pPr>
            <a:r>
              <a:rPr lang="en-US" sz="1800" dirty="0">
                <a:latin typeface="Times New Roman" panose="02020603050405020304" pitchFamily="18" charset="0"/>
                <a:cs typeface="Times New Roman" panose="02020603050405020304" pitchFamily="18" charset="0"/>
              </a:rPr>
              <a:t>for example. Note that there is also a Solve method in the Solution interface in the DSS COM </a:t>
            </a:r>
            <a:r>
              <a:rPr lang="en-US" sz="1800" dirty="0" err="1">
                <a:latin typeface="Times New Roman" panose="02020603050405020304" pitchFamily="18" charset="0"/>
                <a:cs typeface="Times New Roman" panose="02020603050405020304" pitchFamily="18" charset="0"/>
              </a:rPr>
              <a:t>serverimplementation</a:t>
            </a:r>
            <a:r>
              <a:rPr lang="en-US" sz="1800" dirty="0">
                <a:latin typeface="Times New Roman" panose="02020603050405020304" pitchFamily="18" charset="0"/>
                <a:cs typeface="Times New Roman" panose="02020603050405020304" pitchFamily="18" charset="0"/>
              </a:rPr>
              <a:t>. This is generally faster when driving the DSS from user‐written code for a custom solution algorithm that must execute many solutions.</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523206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324261"/>
          </a:xfrm>
          <a:prstGeom prst="rect">
            <a:avLst/>
          </a:prstGeom>
          <a:noFill/>
        </p:spPr>
        <p:txBody>
          <a:bodyPr wrap="square" rtlCol="0">
            <a:spAutoFit/>
          </a:bodyPr>
          <a:lstStyle/>
          <a:p>
            <a:pPr lvl="0" algn="just">
              <a:spcAft>
                <a:spcPts val="600"/>
              </a:spcAft>
            </a:pPr>
            <a:r>
              <a:rPr lang="en-US" sz="1800" b="1" i="1" dirty="0"/>
              <a:t>Solve [ see set command options …]</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You may use the same options on the Solve command line as you can with the Set command. In fact, the Solve command is simply the Set command that performs a solution after it is done setting the options. For example:</a:t>
            </a:r>
          </a:p>
          <a:p>
            <a:pPr marL="914400" lvl="0" algn="just">
              <a:spcAft>
                <a:spcPts val="600"/>
              </a:spcAft>
            </a:pPr>
            <a:r>
              <a:rPr lang="en-US" sz="1400" b="1" dirty="0">
                <a:latin typeface="Courier New" panose="02070309020205020404" pitchFamily="49" charset="0"/>
                <a:cs typeface="Courier New" panose="02070309020205020404" pitchFamily="49" charset="0"/>
              </a:rPr>
              <a:t>Solve mode=daily stepsize=15m number=96</a:t>
            </a:r>
            <a:endParaRPr lang="en-US" sz="1800" dirty="0">
              <a:latin typeface="Times New Roman" panose="02020603050405020304" pitchFamily="18" charset="0"/>
              <a:cs typeface="Times New Roman" panose="02020603050405020304" pitchFamily="18" charset="0"/>
            </a:endParaRP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Summary</a:t>
            </a:r>
          </a:p>
          <a:p>
            <a:pPr lvl="0" algn="just">
              <a:spcAft>
                <a:spcPts val="600"/>
              </a:spcAft>
            </a:pPr>
            <a:r>
              <a:rPr lang="en-US" sz="1800" dirty="0">
                <a:latin typeface="Times New Roman" panose="02020603050405020304" pitchFamily="18" charset="0"/>
                <a:cs typeface="Times New Roman" panose="02020603050405020304" pitchFamily="18" charset="0"/>
              </a:rPr>
              <a:t>Returns a power flow summary of the most recent solution in the global result string.</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Totals</a:t>
            </a:r>
          </a:p>
          <a:p>
            <a:pPr lvl="0" algn="just">
              <a:spcAft>
                <a:spcPts val="600"/>
              </a:spcAft>
            </a:pPr>
            <a:r>
              <a:rPr lang="en-US" sz="1800" dirty="0">
                <a:latin typeface="Times New Roman" panose="02020603050405020304" pitchFamily="18" charset="0"/>
                <a:cs typeface="Times New Roman" panose="02020603050405020304" pitchFamily="18" charset="0"/>
              </a:rPr>
              <a:t>Total of all EnergyMeter objects in the circuit. Reports register totals in the result string.</a:t>
            </a:r>
          </a:p>
        </p:txBody>
      </p:sp>
    </p:spTree>
    <p:extLst>
      <p:ext uri="{BB962C8B-B14F-4D97-AF65-F5344CB8AC3E}">
        <p14:creationId xmlns:p14="http://schemas.microsoft.com/office/powerpoint/2010/main" val="16347244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108543"/>
          </a:xfrm>
          <a:prstGeom prst="rect">
            <a:avLst/>
          </a:prstGeom>
          <a:noFill/>
        </p:spPr>
        <p:txBody>
          <a:bodyPr wrap="square" rtlCol="0">
            <a:spAutoFit/>
          </a:bodyPr>
          <a:lstStyle/>
          <a:p>
            <a:pPr lvl="0" algn="just">
              <a:spcAft>
                <a:spcPts val="600"/>
              </a:spcAft>
            </a:pPr>
            <a:r>
              <a:rPr lang="en-US" sz="1800" b="1" i="1" dirty="0"/>
              <a:t>Variable</a:t>
            </a:r>
          </a:p>
          <a:p>
            <a:pPr lvl="0" algn="just">
              <a:spcAft>
                <a:spcPts val="600"/>
              </a:spcAft>
            </a:pPr>
            <a:r>
              <a:rPr lang="en-US" sz="1800" dirty="0">
                <a:latin typeface="Times New Roman" panose="02020603050405020304" pitchFamily="18" charset="0"/>
                <a:cs typeface="Times New Roman" panose="02020603050405020304" pitchFamily="18" charset="0"/>
              </a:rPr>
              <a:t>Syntax:</a:t>
            </a:r>
          </a:p>
          <a:p>
            <a:pPr marL="914400" lvl="0" algn="just">
              <a:spcAft>
                <a:spcPts val="600"/>
              </a:spcAft>
            </a:pPr>
            <a:r>
              <a:rPr lang="en-US" sz="1400" b="1" dirty="0">
                <a:latin typeface="Courier New" panose="02070309020205020404" pitchFamily="49" charset="0"/>
                <a:cs typeface="Courier New" panose="02070309020205020404" pitchFamily="49" charset="0"/>
              </a:rPr>
              <a:t>Variable [name=] </a:t>
            </a:r>
            <a:r>
              <a:rPr lang="en-US" sz="1400" b="1" dirty="0" err="1">
                <a:latin typeface="Courier New" panose="02070309020205020404" pitchFamily="49" charset="0"/>
                <a:cs typeface="Courier New" panose="02070309020205020404" pitchFamily="49" charset="0"/>
              </a:rPr>
              <a:t>MyVariableName</a:t>
            </a:r>
            <a:r>
              <a:rPr lang="en-US" sz="1400" b="1" dirty="0">
                <a:latin typeface="Courier New" panose="02070309020205020404" pitchFamily="49" charset="0"/>
                <a:cs typeface="Courier New" panose="02070309020205020404" pitchFamily="49" charset="0"/>
              </a:rPr>
              <a:t> [Index=] </a:t>
            </a:r>
            <a:r>
              <a:rPr lang="en-US" sz="1400" b="1" dirty="0" err="1">
                <a:latin typeface="Courier New" panose="02070309020205020404" pitchFamily="49" charset="0"/>
                <a:cs typeface="Courier New" panose="02070309020205020404" pitchFamily="49" charset="0"/>
              </a:rPr>
              <a:t>IndexofMyVariable</a:t>
            </a:r>
            <a:endParaRPr lang="en-US" sz="1400" b="1" dirty="0">
              <a:latin typeface="Courier New" panose="02070309020205020404" pitchFamily="49" charset="0"/>
              <a:cs typeface="Courier New" panose="02070309020205020404" pitchFamily="49"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the value of the specified state variable of the active circuit element, if a </a:t>
            </a:r>
            <a:r>
              <a:rPr lang="en-US" sz="1800" dirty="0" err="1">
                <a:latin typeface="Times New Roman" panose="02020603050405020304" pitchFamily="18" charset="0"/>
                <a:cs typeface="Times New Roman" panose="02020603050405020304" pitchFamily="18" charset="0"/>
              </a:rPr>
              <a:t>PCelement</a:t>
            </a:r>
            <a:r>
              <a:rPr lang="en-US" sz="1800" dirty="0">
                <a:latin typeface="Times New Roman" panose="02020603050405020304" pitchFamily="18" charset="0"/>
                <a:cs typeface="Times New Roman" panose="02020603050405020304" pitchFamily="18" charset="0"/>
              </a:rPr>
              <a:t>. Applies only to </a:t>
            </a:r>
            <a:r>
              <a:rPr lang="en-US" sz="1800" dirty="0" err="1">
                <a:latin typeface="Times New Roman" panose="02020603050405020304" pitchFamily="18" charset="0"/>
                <a:cs typeface="Times New Roman" panose="02020603050405020304" pitchFamily="18" charset="0"/>
              </a:rPr>
              <a:t>PCelements</a:t>
            </a:r>
            <a:r>
              <a:rPr lang="en-US" sz="1800" dirty="0">
                <a:latin typeface="Times New Roman" panose="02020603050405020304" pitchFamily="18" charset="0"/>
                <a:cs typeface="Times New Roman" panose="02020603050405020304" pitchFamily="18" charset="0"/>
              </a:rPr>
              <a:t> (Load, Generator, </a:t>
            </a:r>
            <a:r>
              <a:rPr lang="en-US" sz="1800" dirty="0" err="1">
                <a:latin typeface="Times New Roman" panose="02020603050405020304" pitchFamily="18" charset="0"/>
                <a:cs typeface="Times New Roman" panose="02020603050405020304" pitchFamily="18" charset="0"/>
              </a:rPr>
              <a:t>etc</a:t>
            </a:r>
            <a:r>
              <a:rPr lang="en-US" sz="1800" dirty="0">
                <a:latin typeface="Times New Roman" panose="02020603050405020304" pitchFamily="18" charset="0"/>
                <a:cs typeface="Times New Roman" panose="02020603050405020304" pitchFamily="18" charset="0"/>
              </a:rPr>
              <a:t>) that contain state variables. Returns the value as a string in the Result window or the </a:t>
            </a:r>
            <a:r>
              <a:rPr lang="en-US" sz="1800" dirty="0" err="1">
                <a:latin typeface="Times New Roman" panose="02020603050405020304" pitchFamily="18" charset="0"/>
                <a:cs typeface="Times New Roman" panose="02020603050405020304" pitchFamily="18" charset="0"/>
              </a:rPr>
              <a:t>Text.Result</a:t>
            </a:r>
            <a:r>
              <a:rPr lang="en-US" sz="1800" dirty="0">
                <a:latin typeface="Times New Roman" panose="02020603050405020304" pitchFamily="18" charset="0"/>
                <a:cs typeface="Times New Roman" panose="02020603050405020304" pitchFamily="18" charset="0"/>
              </a:rPr>
              <a:t> interface if using the COM server.</a:t>
            </a:r>
          </a:p>
          <a:p>
            <a:pPr lvl="0" algn="just">
              <a:spcAft>
                <a:spcPts val="600"/>
              </a:spcAft>
            </a:pPr>
            <a:r>
              <a:rPr lang="en-US" sz="1800" dirty="0">
                <a:latin typeface="Times New Roman" panose="02020603050405020304" pitchFamily="18" charset="0"/>
                <a:cs typeface="Times New Roman" panose="02020603050405020304" pitchFamily="18" charset="0"/>
              </a:rPr>
              <a:t>You may specify the variable by name or by its index. You can determine the index using the </a:t>
            </a:r>
            <a:r>
              <a:rPr lang="en-US" sz="1400" b="1" dirty="0" err="1">
                <a:latin typeface="Courier New" panose="02070309020205020404" pitchFamily="49" charset="0"/>
                <a:cs typeface="Courier New" panose="02070309020205020404" pitchFamily="49" charset="0"/>
              </a:rPr>
              <a:t>VarNames</a:t>
            </a:r>
            <a:r>
              <a:rPr lang="en-US" sz="1800" dirty="0">
                <a:latin typeface="Times New Roman" panose="02020603050405020304" pitchFamily="18" charset="0"/>
                <a:cs typeface="Times New Roman" panose="02020603050405020304" pitchFamily="18" charset="0"/>
              </a:rPr>
              <a:t> command. If any part of the request is invalid, the Result is null. These may change from time to time, so it is always good to check.</a:t>
            </a:r>
          </a:p>
        </p:txBody>
      </p:sp>
    </p:spTree>
    <p:extLst>
      <p:ext uri="{BB962C8B-B14F-4D97-AF65-F5344CB8AC3E}">
        <p14:creationId xmlns:p14="http://schemas.microsoft.com/office/powerpoint/2010/main" val="40074380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185761"/>
          </a:xfrm>
          <a:prstGeom prst="rect">
            <a:avLst/>
          </a:prstGeom>
          <a:noFill/>
        </p:spPr>
        <p:txBody>
          <a:bodyPr wrap="square" rtlCol="0">
            <a:spAutoFit/>
          </a:bodyPr>
          <a:lstStyle/>
          <a:p>
            <a:pPr lvl="0" algn="just">
              <a:spcAft>
                <a:spcPts val="600"/>
              </a:spcAft>
            </a:pPr>
            <a:r>
              <a:rPr lang="en-US" sz="1800" b="1" i="1" dirty="0"/>
              <a:t>Varnames</a:t>
            </a:r>
          </a:p>
          <a:p>
            <a:pPr lvl="0" algn="just">
              <a:spcAft>
                <a:spcPts val="600"/>
              </a:spcAft>
            </a:pPr>
            <a:r>
              <a:rPr lang="en-US" sz="1800" dirty="0">
                <a:latin typeface="Times New Roman" panose="02020603050405020304" pitchFamily="18" charset="0"/>
                <a:cs typeface="Times New Roman" panose="02020603050405020304" pitchFamily="18" charset="0"/>
              </a:rPr>
              <a:t>Returns all variable names for active element if PC element. Otherwise, returns null.</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t>VarValues</a:t>
            </a:r>
            <a:endParaRPr lang="en-US" sz="1800" b="1" i="1" dirty="0"/>
          </a:p>
          <a:p>
            <a:pPr lvl="0" algn="just">
              <a:spcAft>
                <a:spcPts val="600"/>
              </a:spcAft>
            </a:pPr>
            <a:r>
              <a:rPr lang="en-US" sz="1800" dirty="0">
                <a:latin typeface="Times New Roman" panose="02020603050405020304" pitchFamily="18" charset="0"/>
                <a:cs typeface="Times New Roman" panose="02020603050405020304" pitchFamily="18" charset="0"/>
              </a:rPr>
              <a:t>Returns all variable values for active element if PC element. Otherwise, returns null.</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Visualize</a:t>
            </a:r>
          </a:p>
          <a:p>
            <a:pPr lvl="0" algn="just">
              <a:spcAft>
                <a:spcPts val="600"/>
              </a:spcAft>
            </a:pPr>
            <a:r>
              <a:rPr lang="en-US" sz="1800" dirty="0">
                <a:latin typeface="Times New Roman" panose="02020603050405020304" pitchFamily="18" charset="0"/>
                <a:cs typeface="Times New Roman" panose="02020603050405020304" pitchFamily="18" charset="0"/>
              </a:rPr>
              <a:t>[What=] {Currents* | Voltages | Powers} [element=]</a:t>
            </a:r>
            <a:r>
              <a:rPr lang="en-US" sz="1800" dirty="0" err="1">
                <a:latin typeface="Times New Roman" panose="02020603050405020304" pitchFamily="18" charset="0"/>
                <a:cs typeface="Times New Roman" panose="02020603050405020304" pitchFamily="18" charset="0"/>
              </a:rPr>
              <a:t>full_element_name</a:t>
            </a:r>
            <a:r>
              <a:rPr lang="en-US" sz="1800" dirty="0">
                <a:latin typeface="Times New Roman" panose="02020603050405020304" pitchFamily="18" charset="0"/>
                <a:cs typeface="Times New Roman" panose="02020603050405020304" pitchFamily="18" charset="0"/>
              </a:rPr>
              <a:t> (class.name).</a:t>
            </a:r>
          </a:p>
          <a:p>
            <a:pPr lvl="0" algn="just">
              <a:spcAft>
                <a:spcPts val="600"/>
              </a:spcAft>
            </a:pPr>
            <a:r>
              <a:rPr lang="en-US" sz="1800" dirty="0">
                <a:latin typeface="Times New Roman" panose="02020603050405020304" pitchFamily="18" charset="0"/>
                <a:cs typeface="Times New Roman" panose="02020603050405020304" pitchFamily="18" charset="0"/>
              </a:rPr>
              <a:t>Shows the currents, voltages, or powers for selected element on a drawing in phasor quantities.</a:t>
            </a:r>
          </a:p>
          <a:p>
            <a:pPr lvl="0" algn="just">
              <a:spcAft>
                <a:spcPts val="600"/>
              </a:spcAft>
            </a:pPr>
            <a:r>
              <a:rPr lang="en-US" sz="1800" dirty="0">
                <a:latin typeface="Times New Roman" panose="02020603050405020304" pitchFamily="18" charset="0"/>
                <a:cs typeface="Times New Roman" panose="02020603050405020304" pitchFamily="18" charset="0"/>
              </a:rPr>
              <a:t>For example:</a:t>
            </a:r>
          </a:p>
          <a:p>
            <a:pPr lvl="0" algn="just">
              <a:spcAft>
                <a:spcPts val="60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1306532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1077218"/>
          </a:xfrm>
          <a:prstGeom prst="rect">
            <a:avLst/>
          </a:prstGeom>
          <a:noFill/>
        </p:spPr>
        <p:txBody>
          <a:bodyPr wrap="square" rtlCol="0">
            <a:spAutoFit/>
          </a:bodyPr>
          <a:lstStyle/>
          <a:p>
            <a:pPr lvl="0" algn="just">
              <a:spcAft>
                <a:spcPts val="600"/>
              </a:spcAft>
            </a:pPr>
            <a:r>
              <a:rPr lang="en-US" sz="1800" b="1" i="1" dirty="0"/>
              <a:t>Visualize</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endParaRPr lang="en-US" sz="18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1066800" y="1910209"/>
            <a:ext cx="5350726" cy="3316206"/>
          </a:xfrm>
          <a:prstGeom prst="rect">
            <a:avLst/>
          </a:prstGeom>
        </p:spPr>
      </p:pic>
    </p:spTree>
    <p:extLst>
      <p:ext uri="{BB962C8B-B14F-4D97-AF65-F5344CB8AC3E}">
        <p14:creationId xmlns:p14="http://schemas.microsoft.com/office/powerpoint/2010/main" val="116918924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31928"/>
          </a:xfrm>
          <a:prstGeom prst="rect">
            <a:avLst/>
          </a:prstGeom>
          <a:noFill/>
        </p:spPr>
        <p:txBody>
          <a:bodyPr wrap="square" rtlCol="0">
            <a:spAutoFit/>
          </a:bodyPr>
          <a:lstStyle/>
          <a:p>
            <a:pPr lvl="0" algn="just">
              <a:spcAft>
                <a:spcPts val="600"/>
              </a:spcAft>
            </a:pPr>
            <a:r>
              <a:rPr lang="en-US" sz="1800" b="1" i="1" dirty="0"/>
              <a:t>Voltages</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the voltages for the ACTIVE TERMINAL ONLY of the active circuit element in the Result string. For setting the active circuit element, see the Select command or the Set Terminal = property. Returned as magnitude and angle quantities, comma separated, one set per conductor of the terminal.</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t>Ysc</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full short circuit admittance, Ysc, matrix for the ACTIVE BUS in comma‐separated complex number form G + </a:t>
            </a:r>
            <a:r>
              <a:rPr lang="en-US" sz="1800" dirty="0" err="1">
                <a:latin typeface="Times New Roman" panose="02020603050405020304" pitchFamily="18" charset="0"/>
                <a:cs typeface="Times New Roman" panose="02020603050405020304" pitchFamily="18" charset="0"/>
              </a:rPr>
              <a:t>jB.</a:t>
            </a:r>
            <a:endParaRPr lang="en-US" sz="1800" dirty="0">
              <a:latin typeface="Times New Roman" panose="02020603050405020304" pitchFamily="18" charset="0"/>
              <a:cs typeface="Times New Roman" panose="02020603050405020304" pitchFamily="18" charset="0"/>
            </a:endParaRP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t>Zsc</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full Short circuit impedance, </a:t>
            </a:r>
            <a:r>
              <a:rPr lang="en-US" sz="1800" dirty="0" err="1">
                <a:latin typeface="Times New Roman" panose="02020603050405020304" pitchFamily="18" charset="0"/>
                <a:cs typeface="Times New Roman" panose="02020603050405020304" pitchFamily="18" charset="0"/>
              </a:rPr>
              <a:t>Zsc</a:t>
            </a:r>
            <a:r>
              <a:rPr lang="en-US" sz="1800" dirty="0">
                <a:latin typeface="Times New Roman" panose="02020603050405020304" pitchFamily="18" charset="0"/>
                <a:cs typeface="Times New Roman" panose="02020603050405020304" pitchFamily="18" charset="0"/>
              </a:rPr>
              <a:t>, matrix for the ACTIVE BUS in comma‐separated complex number form.</a:t>
            </a:r>
          </a:p>
        </p:txBody>
      </p:sp>
    </p:spTree>
    <p:extLst>
      <p:ext uri="{BB962C8B-B14F-4D97-AF65-F5344CB8AC3E}">
        <p14:creationId xmlns:p14="http://schemas.microsoft.com/office/powerpoint/2010/main" val="8271205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Command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1000274"/>
          </a:xfrm>
          <a:prstGeom prst="rect">
            <a:avLst/>
          </a:prstGeom>
          <a:noFill/>
        </p:spPr>
        <p:txBody>
          <a:bodyPr wrap="square" rtlCol="0">
            <a:spAutoFit/>
          </a:bodyPr>
          <a:lstStyle/>
          <a:p>
            <a:pPr lvl="0" algn="just">
              <a:spcAft>
                <a:spcPts val="600"/>
              </a:spcAft>
            </a:pPr>
            <a:r>
              <a:rPr lang="en-US" sz="1800" b="1" i="1" dirty="0"/>
              <a:t>Zsc10</a:t>
            </a: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dirty="0">
                <a:latin typeface="Times New Roman" panose="02020603050405020304" pitchFamily="18" charset="0"/>
                <a:cs typeface="Times New Roman" panose="02020603050405020304" pitchFamily="18" charset="0"/>
              </a:rPr>
              <a:t>Returns symmetrical component short‐circuit impedances, Z1, Z0 for the ACTIVE BUS in comma-separated </a:t>
            </a:r>
            <a:r>
              <a:rPr lang="en-US" sz="1800" dirty="0" err="1">
                <a:latin typeface="Times New Roman" panose="02020603050405020304" pitchFamily="18" charset="0"/>
                <a:cs typeface="Times New Roman" panose="02020603050405020304" pitchFamily="18" charset="0"/>
              </a:rPr>
              <a:t>R+jX</a:t>
            </a:r>
            <a:r>
              <a:rPr lang="en-US" sz="1800" dirty="0">
                <a:latin typeface="Times New Roman" panose="02020603050405020304" pitchFamily="18" charset="0"/>
                <a:cs typeface="Times New Roman" panose="02020603050405020304" pitchFamily="18" charset="0"/>
              </a:rPr>
              <a:t> form.</a:t>
            </a:r>
          </a:p>
        </p:txBody>
      </p:sp>
    </p:spTree>
    <p:extLst>
      <p:ext uri="{BB962C8B-B14F-4D97-AF65-F5344CB8AC3E}">
        <p14:creationId xmlns:p14="http://schemas.microsoft.com/office/powerpoint/2010/main" val="8111023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785652"/>
          </a:xfrm>
          <a:prstGeom prst="rect">
            <a:avLst/>
          </a:prstGeom>
          <a:noFill/>
        </p:spPr>
        <p:txBody>
          <a:bodyPr wrap="square" rtlCol="0">
            <a:spAutoFit/>
          </a:bodyPr>
          <a:lstStyle/>
          <a:p>
            <a:pPr lvl="0" algn="just">
              <a:spcAft>
                <a:spcPts val="600"/>
              </a:spcAft>
            </a:pPr>
            <a:r>
              <a:rPr lang="en-US" sz="1800" dirty="0">
                <a:latin typeface="Times New Roman" panose="02020603050405020304" pitchFamily="18" charset="0"/>
                <a:cs typeface="Times New Roman" panose="02020603050405020304" pitchFamily="18" charset="0"/>
              </a:rPr>
              <a:t>DSS options are set using either the Set command or the Solve command. The Solve command first executes the Set and then executes a solution. This allows for more concise syntax for some cases. For example, the sequence</a:t>
            </a:r>
          </a:p>
          <a:p>
            <a:pPr marL="914400" lvl="0" algn="just">
              <a:spcAft>
                <a:spcPts val="600"/>
              </a:spcAft>
            </a:pPr>
            <a:r>
              <a:rPr lang="en-US" sz="1400" b="1" dirty="0">
                <a:latin typeface="Courier New" panose="02070309020205020404" pitchFamily="49" charset="0"/>
                <a:cs typeface="Courier New" panose="02070309020205020404" pitchFamily="49" charset="0"/>
              </a:rPr>
              <a:t>Set mode=snapshot</a:t>
            </a:r>
          </a:p>
          <a:p>
            <a:pPr marL="914400" lvl="0" algn="just">
              <a:spcAft>
                <a:spcPts val="600"/>
              </a:spcAft>
            </a:pPr>
            <a:r>
              <a:rPr lang="en-US" sz="1400" b="1" dirty="0">
                <a:latin typeface="Courier New" panose="02070309020205020404" pitchFamily="49" charset="0"/>
                <a:cs typeface="Courier New" panose="02070309020205020404" pitchFamily="49" charset="0"/>
              </a:rPr>
              <a:t>Solve</a:t>
            </a:r>
          </a:p>
          <a:p>
            <a:pPr marL="914400" lvl="0" algn="just">
              <a:spcAft>
                <a:spcPts val="600"/>
              </a:spcAft>
            </a:pPr>
            <a:r>
              <a:rPr lang="en-US" sz="1400" b="1" dirty="0">
                <a:latin typeface="Courier New" panose="02070309020205020404" pitchFamily="49" charset="0"/>
                <a:cs typeface="Courier New" panose="02070309020205020404" pitchFamily="49" charset="0"/>
              </a:rPr>
              <a:t>Set mode=harmonics</a:t>
            </a:r>
          </a:p>
          <a:p>
            <a:pPr marL="914400" lvl="0" algn="just">
              <a:spcAft>
                <a:spcPts val="600"/>
              </a:spcAft>
            </a:pPr>
            <a:r>
              <a:rPr lang="en-US" sz="1400" b="1" dirty="0">
                <a:latin typeface="Courier New" panose="02070309020205020404" pitchFamily="49" charset="0"/>
                <a:cs typeface="Courier New" panose="02070309020205020404" pitchFamily="49" charset="0"/>
              </a:rPr>
              <a:t>Solve</a:t>
            </a:r>
          </a:p>
          <a:p>
            <a:pPr lvl="0" algn="just">
              <a:spcAft>
                <a:spcPts val="600"/>
              </a:spcAft>
            </a:pPr>
            <a:r>
              <a:rPr lang="en-US" sz="1800" dirty="0">
                <a:latin typeface="Times New Roman" panose="02020603050405020304" pitchFamily="18" charset="0"/>
                <a:cs typeface="Times New Roman" panose="02020603050405020304" pitchFamily="18" charset="0"/>
              </a:rPr>
              <a:t>May be accomplished with just 2 lines:</a:t>
            </a:r>
          </a:p>
          <a:p>
            <a:pPr marL="914400" algn="just">
              <a:spcAft>
                <a:spcPts val="600"/>
              </a:spcAft>
            </a:pPr>
            <a:r>
              <a:rPr lang="en-US" sz="1400" b="1" dirty="0">
                <a:latin typeface="Courier New" panose="02070309020205020404" pitchFamily="49" charset="0"/>
                <a:cs typeface="Courier New" panose="02070309020205020404" pitchFamily="49" charset="0"/>
              </a:rPr>
              <a:t>Solve mode=snapshot</a:t>
            </a:r>
          </a:p>
          <a:p>
            <a:pPr marL="914400" algn="just">
              <a:spcAft>
                <a:spcPts val="600"/>
              </a:spcAft>
            </a:pPr>
            <a:r>
              <a:rPr lang="en-US" sz="1400" b="1" dirty="0">
                <a:latin typeface="Courier New" panose="02070309020205020404" pitchFamily="49" charset="0"/>
                <a:cs typeface="Courier New" panose="02070309020205020404" pitchFamily="49" charset="0"/>
              </a:rPr>
              <a:t>Solve mode=harmonics</a:t>
            </a:r>
          </a:p>
          <a:p>
            <a:pPr lvl="0" algn="just">
              <a:spcAft>
                <a:spcPts val="600"/>
              </a:spcAft>
            </a:pPr>
            <a:r>
              <a:rPr lang="en-US" sz="1800" dirty="0">
                <a:latin typeface="Times New Roman" panose="02020603050405020304" pitchFamily="18" charset="0"/>
                <a:cs typeface="Times New Roman" panose="02020603050405020304" pitchFamily="18" charset="0"/>
              </a:rPr>
              <a:t>Selected Options currently implemented are described below. Options are added frequently. Check the on‐line Help.</a:t>
            </a:r>
          </a:p>
        </p:txBody>
      </p:sp>
    </p:spTree>
    <p:extLst>
      <p:ext uri="{BB962C8B-B14F-4D97-AF65-F5344CB8AC3E}">
        <p14:creationId xmlns:p14="http://schemas.microsoft.com/office/powerpoint/2010/main" val="172447989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%growth =</a:t>
            </a:r>
          </a:p>
          <a:p>
            <a:pPr lvl="0" algn="just">
              <a:spcAft>
                <a:spcPts val="0"/>
              </a:spcAft>
            </a:pPr>
            <a:r>
              <a:rPr lang="en-US" sz="1800" dirty="0">
                <a:latin typeface="Times New Roman" panose="02020603050405020304" pitchFamily="18" charset="0"/>
                <a:cs typeface="Times New Roman" panose="02020603050405020304" pitchFamily="18" charset="0"/>
              </a:rPr>
              <a:t>Set default annual growth rate, percent, for loads with no growth curve specified. Default is 2.5.</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%mean =</a:t>
            </a:r>
          </a:p>
          <a:p>
            <a:pPr lvl="0" algn="just">
              <a:spcAft>
                <a:spcPts val="0"/>
              </a:spcAft>
            </a:pPr>
            <a:r>
              <a:rPr lang="en-US" sz="1800" dirty="0">
                <a:latin typeface="Times New Roman" panose="02020603050405020304" pitchFamily="18" charset="0"/>
                <a:cs typeface="Times New Roman" panose="02020603050405020304" pitchFamily="18" charset="0"/>
              </a:rPr>
              <a:t>Percent mean to use for global load multiplier. Default is 65%.</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%Normal =</a:t>
            </a:r>
          </a:p>
          <a:p>
            <a:pPr lvl="0" algn="just">
              <a:spcAft>
                <a:spcPts val="0"/>
              </a:spcAft>
            </a:pPr>
            <a:r>
              <a:rPr lang="en-US" sz="1800" dirty="0">
                <a:latin typeface="Times New Roman" panose="02020603050405020304" pitchFamily="18" charset="0"/>
                <a:cs typeface="Times New Roman" panose="02020603050405020304" pitchFamily="18" charset="0"/>
              </a:rPr>
              <a:t>Sets the Normal rating of all lines to a specified percent of the emergency rating. Note: This action takes place immediately. Only the in‐memory value is changed for the duration of the run.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a:t>
            </a:r>
            <a:r>
              <a:rPr lang="en-US" sz="1800" b="1" i="1" dirty="0" err="1">
                <a:latin typeface="Times New Roman" panose="02020603050405020304" pitchFamily="18" charset="0"/>
                <a:cs typeface="Times New Roman" panose="02020603050405020304" pitchFamily="18" charset="0"/>
              </a:rPr>
              <a:t>stddev</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Percent Standard deviation to use for global load multiplier. Default is 9%.</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Addtype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{Generator | Capacitor} Default is Generator. Type of device for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a:t>
            </a:r>
          </a:p>
        </p:txBody>
      </p:sp>
    </p:spTree>
    <p:extLst>
      <p:ext uri="{BB962C8B-B14F-4D97-AF65-F5344CB8AC3E}">
        <p14:creationId xmlns:p14="http://schemas.microsoft.com/office/powerpoint/2010/main" val="10966027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79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31928"/>
          </a:xfrm>
          <a:prstGeom prst="rect">
            <a:avLst/>
          </a:prstGeom>
          <a:noFill/>
        </p:spPr>
        <p:txBody>
          <a:bodyPr wrap="square" rtlCol="0">
            <a:spAutoFit/>
          </a:bodyPr>
          <a:lstStyle/>
          <a:p>
            <a:pPr lvl="0" algn="just">
              <a:spcAft>
                <a:spcPts val="600"/>
              </a:spcAft>
            </a:pPr>
            <a:r>
              <a:rPr lang="en-US" sz="1800" b="1" i="1" dirty="0">
                <a:latin typeface="Times New Roman" panose="02020603050405020304" pitchFamily="18" charset="0"/>
                <a:cs typeface="Times New Roman" panose="02020603050405020304" pitchFamily="18" charset="0"/>
              </a:rPr>
              <a:t>Algorithm =</a:t>
            </a:r>
          </a:p>
          <a:p>
            <a:pPr lvl="0" algn="just">
              <a:spcAft>
                <a:spcPts val="600"/>
              </a:spcAft>
            </a:pPr>
            <a:r>
              <a:rPr lang="en-US" sz="1800" dirty="0">
                <a:latin typeface="Times New Roman" panose="02020603050405020304" pitchFamily="18" charset="0"/>
                <a:cs typeface="Times New Roman" panose="02020603050405020304" pitchFamily="18" charset="0"/>
              </a:rPr>
              <a:t>{Normal | Newton} Solution algorithm type. Normal is a fixed point current‐injection</a:t>
            </a:r>
          </a:p>
          <a:p>
            <a:pPr lvl="0" algn="just">
              <a:spcAft>
                <a:spcPts val="600"/>
              </a:spcAft>
            </a:pPr>
            <a:r>
              <a:rPr lang="en-US" sz="1800" dirty="0">
                <a:latin typeface="Times New Roman" panose="02020603050405020304" pitchFamily="18" charset="0"/>
                <a:cs typeface="Times New Roman" panose="02020603050405020304" pitchFamily="18" charset="0"/>
              </a:rPr>
              <a:t>iteration that is a little quicker (about twice as fast) than the Newton iteration. Normal</a:t>
            </a:r>
          </a:p>
          <a:p>
            <a:pPr lvl="0" algn="just">
              <a:spcAft>
                <a:spcPts val="600"/>
              </a:spcAft>
            </a:pPr>
            <a:r>
              <a:rPr lang="en-US" sz="1800" dirty="0">
                <a:latin typeface="Times New Roman" panose="02020603050405020304" pitchFamily="18" charset="0"/>
                <a:cs typeface="Times New Roman" panose="02020603050405020304" pitchFamily="18" charset="0"/>
              </a:rPr>
              <a:t>is adequate for most distribution systems. Newton is more robust for circuits that are</a:t>
            </a:r>
          </a:p>
          <a:p>
            <a:pPr lvl="0" algn="just">
              <a:spcAft>
                <a:spcPts val="600"/>
              </a:spcAft>
            </a:pPr>
            <a:r>
              <a:rPr lang="en-US" sz="1800" dirty="0">
                <a:latin typeface="Times New Roman" panose="02020603050405020304" pitchFamily="18" charset="0"/>
                <a:cs typeface="Times New Roman" panose="02020603050405020304" pitchFamily="18" charset="0"/>
              </a:rPr>
              <a:t>difficult to solve.</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AllocationFactors</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Sets all allocation factors for all loads in the active circuit to the value given. Useful for making an initial guess or forcing a particular allocation of load. The allocation factors may be set automatically by the energy meter elements by placing energy meters on the circuit, defining the PEAKCURRENT property, and issuing the ALLOCATELOADS command. The factors are applied to the </a:t>
            </a:r>
            <a:r>
              <a:rPr lang="en-US" sz="1800" dirty="0" err="1">
                <a:latin typeface="Times New Roman" panose="02020603050405020304" pitchFamily="18" charset="0"/>
                <a:cs typeface="Times New Roman" panose="02020603050405020304" pitchFamily="18" charset="0"/>
              </a:rPr>
              <a:t>XFkVA</a:t>
            </a:r>
            <a:r>
              <a:rPr lang="en-US" sz="1800" dirty="0">
                <a:latin typeface="Times New Roman" panose="02020603050405020304" pitchFamily="18" charset="0"/>
                <a:cs typeface="Times New Roman" panose="02020603050405020304" pitchFamily="18" charset="0"/>
              </a:rPr>
              <a:t> property of Load objects.</a:t>
            </a:r>
          </a:p>
        </p:txBody>
      </p:sp>
    </p:spTree>
    <p:extLst>
      <p:ext uri="{BB962C8B-B14F-4D97-AF65-F5344CB8AC3E}">
        <p14:creationId xmlns:p14="http://schemas.microsoft.com/office/powerpoint/2010/main" val="201667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Properties</a:t>
            </a:r>
          </a:p>
        </p:txBody>
      </p:sp>
      <p:sp>
        <p:nvSpPr>
          <p:cNvPr id="4" name="Slide Number Placeholder 3"/>
          <p:cNvSpPr>
            <a:spLocks noGrp="1"/>
          </p:cNvSpPr>
          <p:nvPr>
            <p:ph type="sldNum" sz="quarter" idx="4"/>
          </p:nvPr>
        </p:nvSpPr>
        <p:spPr/>
        <p:txBody>
          <a:bodyPr/>
          <a:lstStyle/>
          <a:p>
            <a:fld id="{179A9A4E-4C82-4D44-9372-C31BB3818094}" type="slidenum">
              <a:rPr lang="en-US" smtClean="0"/>
              <a:pPr/>
              <a:t>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582847"/>
            <a:ext cx="8161638" cy="3370153"/>
          </a:xfrm>
          <a:prstGeom prst="rect">
            <a:avLst/>
          </a:prstGeom>
          <a:noFill/>
        </p:spPr>
        <p:txBody>
          <a:bodyPr wrap="square" rtlCol="0">
            <a:spAutoFit/>
          </a:bodyPr>
          <a:lstStyle/>
          <a:p>
            <a:pPr marL="285750" lvl="0" indent="-285750" algn="just">
              <a:spcAft>
                <a:spcPts val="600"/>
              </a:spcAft>
              <a:buFont typeface="Arial" panose="020B0604020202020204" pitchFamily="34" charset="0"/>
              <a:buChar char="•"/>
            </a:pPr>
            <a:r>
              <a:rPr lang="en-US" sz="1800" dirty="0"/>
              <a:t>The parameters of circuit element editing commands are referred to as “properties”. Properties generally set values of some data field in the targeted object, but may also have some side effects. Properties behave like properties in object‐oriented programming languages. They may perform an action as well as setting a value.</a:t>
            </a:r>
          </a:p>
          <a:p>
            <a:pPr marL="285750" lvl="0" indent="-285750" algn="just">
              <a:spcAft>
                <a:spcPts val="600"/>
              </a:spcAft>
              <a:buFont typeface="Arial" panose="020B0604020202020204" pitchFamily="34" charset="0"/>
              <a:buChar char="•"/>
            </a:pPr>
            <a:r>
              <a:rPr lang="en-US" sz="1800" dirty="0"/>
              <a:t>For example, setting the </a:t>
            </a:r>
            <a:r>
              <a:rPr lang="en-US" sz="1800" b="1" dirty="0"/>
              <a:t>PF</a:t>
            </a:r>
            <a:r>
              <a:rPr lang="en-US" sz="1800" dirty="0"/>
              <a:t> property of a Load object also causes the </a:t>
            </a:r>
            <a:r>
              <a:rPr lang="en-US" sz="1800" b="1" dirty="0" err="1"/>
              <a:t>kvar</a:t>
            </a:r>
            <a:r>
              <a:rPr lang="en-US" sz="1800" dirty="0"/>
              <a:t> property to be updated.</a:t>
            </a:r>
          </a:p>
          <a:p>
            <a:pPr marL="285750" lvl="0" indent="-285750" algn="just">
              <a:spcAft>
                <a:spcPts val="600"/>
              </a:spcAft>
              <a:buFont typeface="Arial" panose="020B0604020202020204" pitchFamily="34" charset="0"/>
              <a:buChar char="•"/>
            </a:pPr>
            <a:r>
              <a:rPr lang="en-US" sz="1800" dirty="0"/>
              <a:t>Many objects have multiple properties that essentially set the same internal data value. For example, you can set the kVA rating by either the </a:t>
            </a:r>
            <a:r>
              <a:rPr lang="en-US" sz="1800" b="1" dirty="0"/>
              <a:t>kVA</a:t>
            </a:r>
            <a:r>
              <a:rPr lang="en-US" sz="1800" dirty="0"/>
              <a:t> or </a:t>
            </a:r>
            <a:r>
              <a:rPr lang="en-US" sz="1800" b="1" dirty="0"/>
              <a:t>MVA</a:t>
            </a:r>
            <a:r>
              <a:rPr lang="en-US" sz="1800" dirty="0"/>
              <a:t> property is some elements. </a:t>
            </a:r>
          </a:p>
          <a:p>
            <a:pPr marL="285750" lvl="0" indent="-285750" algn="just">
              <a:spcAft>
                <a:spcPts val="600"/>
              </a:spcAft>
              <a:buFont typeface="Arial" panose="020B0604020202020204" pitchFamily="34" charset="0"/>
              <a:buChar char="•"/>
            </a:pPr>
            <a:r>
              <a:rPr lang="en-US" sz="1800" dirty="0"/>
              <a:t>This is a different approach than programs using databases typically take where the values are static and the data fields generally fixed.</a:t>
            </a:r>
          </a:p>
        </p:txBody>
      </p:sp>
    </p:spTree>
    <p:extLst>
      <p:ext uri="{BB962C8B-B14F-4D97-AF65-F5344CB8AC3E}">
        <p14:creationId xmlns:p14="http://schemas.microsoft.com/office/powerpoint/2010/main" val="36356488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32092"/>
          </a:xfrm>
          <a:prstGeom prst="rect">
            <a:avLst/>
          </a:prstGeom>
          <a:noFill/>
        </p:spPr>
        <p:txBody>
          <a:bodyPr wrap="square" rtlCol="0">
            <a:spAutoFit/>
          </a:bodyPr>
          <a:lstStyle/>
          <a:p>
            <a:pPr lvl="0" algn="just">
              <a:spcAft>
                <a:spcPts val="600"/>
              </a:spcAft>
            </a:pPr>
            <a:r>
              <a:rPr lang="en-US" sz="1800" b="1" i="1" dirty="0" err="1">
                <a:latin typeface="Times New Roman" panose="02020603050405020304" pitchFamily="18" charset="0"/>
                <a:cs typeface="Times New Roman" panose="02020603050405020304" pitchFamily="18" charset="0"/>
              </a:rPr>
              <a:t>AllowDuplicates</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{YES/TRUE | NO/FALSE} Default is No. Flag to indicate if it is OK to have devices of same name in the same class. If No, then a New command is treated as an Edit command but adds an element if it doesn't exist already. If Yes, then a New command will always result in a device being added.</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AutoBusList</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Array of bus names to include in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searches. Or, you can specify a text file</a:t>
            </a:r>
          </a:p>
          <a:p>
            <a:pPr lvl="0" algn="just">
              <a:spcAft>
                <a:spcPts val="600"/>
              </a:spcAft>
            </a:pPr>
            <a:r>
              <a:rPr lang="en-US" sz="1800" dirty="0">
                <a:latin typeface="Times New Roman" panose="02020603050405020304" pitchFamily="18" charset="0"/>
                <a:cs typeface="Times New Roman" panose="02020603050405020304" pitchFamily="18" charset="0"/>
              </a:rPr>
              <a:t>holding the names, one to a line, by using the syntax (file=filename) instead of the</a:t>
            </a:r>
          </a:p>
          <a:p>
            <a:pPr lvl="0" algn="just">
              <a:spcAft>
                <a:spcPts val="600"/>
              </a:spcAft>
            </a:pPr>
            <a:r>
              <a:rPr lang="en-US" sz="1800" dirty="0">
                <a:latin typeface="Times New Roman" panose="02020603050405020304" pitchFamily="18" charset="0"/>
                <a:cs typeface="Times New Roman" panose="02020603050405020304" pitchFamily="18" charset="0"/>
              </a:rPr>
              <a:t>actual array elements. Default is null, which results in the program using either the</a:t>
            </a:r>
          </a:p>
          <a:p>
            <a:pPr lvl="0" algn="just">
              <a:spcAft>
                <a:spcPts val="600"/>
              </a:spcAft>
            </a:pPr>
            <a:r>
              <a:rPr lang="en-US" sz="1800" dirty="0">
                <a:latin typeface="Times New Roman" panose="02020603050405020304" pitchFamily="18" charset="0"/>
                <a:cs typeface="Times New Roman" panose="02020603050405020304" pitchFamily="18" charset="0"/>
              </a:rPr>
              <a:t>buses in the EnergyMeter object zones or, if no </a:t>
            </a:r>
            <a:r>
              <a:rPr lang="en-US" sz="1800" dirty="0" err="1">
                <a:latin typeface="Times New Roman" panose="02020603050405020304" pitchFamily="18" charset="0"/>
                <a:cs typeface="Times New Roman" panose="02020603050405020304" pitchFamily="18" charset="0"/>
              </a:rPr>
              <a:t>EnergyMeters</a:t>
            </a:r>
            <a:r>
              <a:rPr lang="en-US" sz="1800" dirty="0">
                <a:latin typeface="Times New Roman" panose="02020603050405020304" pitchFamily="18" charset="0"/>
                <a:cs typeface="Times New Roman" panose="02020603050405020304" pitchFamily="18" charset="0"/>
              </a:rPr>
              <a:t>, all the buses, which can make for lengthy solution times.</a:t>
            </a:r>
          </a:p>
          <a:p>
            <a:pPr lvl="0" algn="just">
              <a:spcAft>
                <a:spcPts val="600"/>
              </a:spcAft>
            </a:pPr>
            <a:r>
              <a:rPr lang="en-US" sz="1400" dirty="0">
                <a:latin typeface="Courier New" panose="02070309020205020404" pitchFamily="49" charset="0"/>
                <a:cs typeface="Courier New" panose="02070309020205020404" pitchFamily="49" charset="0"/>
              </a:rPr>
              <a:t>Examples:</a:t>
            </a:r>
          </a:p>
          <a:p>
            <a:pPr lvl="0" algn="just">
              <a:spcAft>
                <a:spcPts val="600"/>
              </a:spcAft>
            </a:pPr>
            <a:r>
              <a:rPr lang="en-US" sz="1400" dirty="0">
                <a:latin typeface="Courier New" panose="02070309020205020404" pitchFamily="49" charset="0"/>
                <a:cs typeface="Courier New" panose="02070309020205020404" pitchFamily="49" charset="0"/>
              </a:rPr>
              <a:t>Set </a:t>
            </a:r>
            <a:r>
              <a:rPr lang="en-US" sz="1400" dirty="0" err="1">
                <a:latin typeface="Courier New" panose="02070309020205020404" pitchFamily="49" charset="0"/>
                <a:cs typeface="Courier New" panose="02070309020205020404" pitchFamily="49" charset="0"/>
              </a:rPr>
              <a:t>autobuslist</a:t>
            </a:r>
            <a:r>
              <a:rPr lang="en-US" sz="1400" dirty="0">
                <a:latin typeface="Courier New" panose="02070309020205020404" pitchFamily="49" charset="0"/>
                <a:cs typeface="Courier New" panose="02070309020205020404" pitchFamily="49" charset="0"/>
              </a:rPr>
              <a:t>=(bus1, bus2, bus3, ... )</a:t>
            </a:r>
          </a:p>
          <a:p>
            <a:pPr lvl="0" algn="just">
              <a:spcAft>
                <a:spcPts val="600"/>
              </a:spcAft>
            </a:pPr>
            <a:r>
              <a:rPr lang="en-US" sz="1400" dirty="0">
                <a:latin typeface="Courier New" panose="02070309020205020404" pitchFamily="49" charset="0"/>
                <a:cs typeface="Courier New" panose="02070309020205020404" pitchFamily="49" charset="0"/>
              </a:rPr>
              <a:t>Set </a:t>
            </a:r>
            <a:r>
              <a:rPr lang="en-US" sz="1400" dirty="0" err="1">
                <a:latin typeface="Courier New" panose="02070309020205020404" pitchFamily="49" charset="0"/>
                <a:cs typeface="Courier New" panose="02070309020205020404" pitchFamily="49" charset="0"/>
              </a:rPr>
              <a:t>autobuslist</a:t>
            </a:r>
            <a:r>
              <a:rPr lang="en-US" sz="1400" dirty="0">
                <a:latin typeface="Courier New" panose="02070309020205020404" pitchFamily="49" charset="0"/>
                <a:cs typeface="Courier New" panose="02070309020205020404" pitchFamily="49" charset="0"/>
              </a:rPr>
              <a:t>=(file=buslist.txt)</a:t>
            </a:r>
          </a:p>
        </p:txBody>
      </p:sp>
    </p:spTree>
    <p:extLst>
      <p:ext uri="{BB962C8B-B14F-4D97-AF65-F5344CB8AC3E}">
        <p14:creationId xmlns:p14="http://schemas.microsoft.com/office/powerpoint/2010/main" val="39167874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Basefrequency</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Default = 60. Set the fundamental frequency for harmonic solution and the default base frequency for all impedance quantities. Side effect: also changes the value of the</a:t>
            </a:r>
          </a:p>
          <a:p>
            <a:pPr lvl="0" algn="just">
              <a:spcAft>
                <a:spcPts val="0"/>
              </a:spcAft>
            </a:pPr>
            <a:r>
              <a:rPr lang="en-US" sz="1800" dirty="0">
                <a:latin typeface="Times New Roman" panose="02020603050405020304" pitchFamily="18" charset="0"/>
                <a:cs typeface="Times New Roman" panose="02020603050405020304" pitchFamily="18" charset="0"/>
              </a:rPr>
              <a:t>solution frequency. See also </a:t>
            </a:r>
            <a:r>
              <a:rPr lang="en-US" sz="1800" dirty="0" err="1">
                <a:latin typeface="Times New Roman" panose="02020603050405020304" pitchFamily="18" charset="0"/>
                <a:cs typeface="Times New Roman" panose="02020603050405020304" pitchFamily="18" charset="0"/>
              </a:rPr>
              <a:t>DefaultBaseFrequency</a:t>
            </a:r>
            <a:r>
              <a:rPr lang="en-US" sz="1800" dirty="0">
                <a:latin typeface="Times New Roman" panose="02020603050405020304" pitchFamily="18" charset="0"/>
                <a:cs typeface="Times New Roman" panose="02020603050405020304" pitchFamily="18" charset="0"/>
              </a:rPr>
              <a: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Bus =</a:t>
            </a:r>
          </a:p>
          <a:p>
            <a:pPr lvl="0" algn="just">
              <a:spcAft>
                <a:spcPts val="0"/>
              </a:spcAft>
            </a:pPr>
            <a:r>
              <a:rPr lang="en-US" sz="1800" dirty="0">
                <a:latin typeface="Times New Roman" panose="02020603050405020304" pitchFamily="18" charset="0"/>
                <a:cs typeface="Times New Roman" panose="02020603050405020304" pitchFamily="18" charset="0"/>
              </a:rPr>
              <a:t>Set Active Bus by name. Can also be done with Select and </a:t>
            </a:r>
            <a:r>
              <a:rPr lang="en-US" sz="1800" dirty="0" err="1">
                <a:latin typeface="Times New Roman" panose="02020603050405020304" pitchFamily="18" charset="0"/>
                <a:cs typeface="Times New Roman" panose="02020603050405020304" pitchFamily="18" charset="0"/>
              </a:rPr>
              <a:t>SetkVBase</a:t>
            </a:r>
            <a:r>
              <a:rPr lang="en-US" sz="1800" dirty="0">
                <a:latin typeface="Times New Roman" panose="02020603050405020304" pitchFamily="18" charset="0"/>
                <a:cs typeface="Times New Roman" panose="02020603050405020304" pitchFamily="18" charset="0"/>
              </a:rPr>
              <a:t> commands and</a:t>
            </a:r>
          </a:p>
          <a:p>
            <a:pPr lvl="0" algn="just">
              <a:spcAft>
                <a:spcPts val="0"/>
              </a:spcAft>
            </a:pPr>
            <a:r>
              <a:rPr lang="en-US" sz="1800" dirty="0">
                <a:latin typeface="Times New Roman" panose="02020603050405020304" pitchFamily="18" charset="0"/>
                <a:cs typeface="Times New Roman" panose="02020603050405020304" pitchFamily="18" charset="0"/>
              </a:rPr>
              <a:t>the "Set Terminal=" option. The bus connected to the active terminal becomes the active bus. See </a:t>
            </a:r>
            <a:r>
              <a:rPr lang="en-US" sz="1800" dirty="0" err="1">
                <a:latin typeface="Times New Roman" panose="02020603050405020304" pitchFamily="18" charset="0"/>
                <a:cs typeface="Times New Roman" panose="02020603050405020304" pitchFamily="18" charset="0"/>
              </a:rPr>
              <a:t>Zsc</a:t>
            </a:r>
            <a:r>
              <a:rPr lang="en-US" sz="1800" dirty="0">
                <a:latin typeface="Times New Roman" panose="02020603050405020304" pitchFamily="18" charset="0"/>
                <a:cs typeface="Times New Roman" panose="02020603050405020304" pitchFamily="18" charset="0"/>
              </a:rPr>
              <a:t> and Zsc012 commands.</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capkVAR</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Size of capacitor, </a:t>
            </a:r>
            <a:r>
              <a:rPr lang="en-US" sz="1800" dirty="0" err="1">
                <a:latin typeface="Times New Roman" panose="02020603050405020304" pitchFamily="18" charset="0"/>
                <a:cs typeface="Times New Roman" panose="02020603050405020304" pitchFamily="18" charset="0"/>
              </a:rPr>
              <a:t>kVAR</a:t>
            </a:r>
            <a:r>
              <a:rPr lang="en-US" sz="1800" dirty="0">
                <a:latin typeface="Times New Roman" panose="02020603050405020304" pitchFamily="18" charset="0"/>
                <a:cs typeface="Times New Roman" panose="02020603050405020304" pitchFamily="18" charset="0"/>
              </a:rPr>
              <a:t>, to automatically add to system. Default is 600.0.</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casename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Name of case for yearly simulations with demand interval data. Becomes the name of</a:t>
            </a:r>
          </a:p>
          <a:p>
            <a:pPr lvl="0" algn="just">
              <a:spcAft>
                <a:spcPts val="0"/>
              </a:spcAft>
            </a:pPr>
            <a:r>
              <a:rPr lang="en-US" sz="1800" dirty="0">
                <a:latin typeface="Times New Roman" panose="02020603050405020304" pitchFamily="18" charset="0"/>
                <a:cs typeface="Times New Roman" panose="02020603050405020304" pitchFamily="18" charset="0"/>
              </a:rPr>
              <a:t>the subdirectory under which all the year data are stored. Default = circuit name. Side Effect: Sets the prefix for output files.</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9230603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739759"/>
          </a:xfrm>
          <a:prstGeom prst="rect">
            <a:avLst/>
          </a:prstGeom>
          <a:noFill/>
        </p:spPr>
        <p:txBody>
          <a:bodyPr wrap="square" rtlCol="0">
            <a:spAutoFit/>
          </a:bodyPr>
          <a:lstStyle/>
          <a:p>
            <a:pPr lvl="0" algn="just">
              <a:spcAft>
                <a:spcPts val="600"/>
              </a:spcAft>
            </a:pPr>
            <a:r>
              <a:rPr lang="en-US" sz="1800" b="1" i="1" dirty="0" err="1">
                <a:latin typeface="Times New Roman" panose="02020603050405020304" pitchFamily="18" charset="0"/>
                <a:cs typeface="Times New Roman" panose="02020603050405020304" pitchFamily="18" charset="0"/>
              </a:rPr>
              <a:t>CapMarkerCode</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Numeric marker code for capacitors. Default is 37. See </a:t>
            </a:r>
            <a:r>
              <a:rPr lang="en-US" sz="1800" dirty="0" err="1">
                <a:latin typeface="Times New Roman" panose="02020603050405020304" pitchFamily="18" charset="0"/>
                <a:cs typeface="Times New Roman" panose="02020603050405020304" pitchFamily="18" charset="0"/>
              </a:rPr>
              <a:t>MarkerCode</a:t>
            </a:r>
            <a:r>
              <a:rPr lang="en-US" sz="1800" dirty="0">
                <a:latin typeface="Times New Roman" panose="02020603050405020304" pitchFamily="18" charset="0"/>
                <a:cs typeface="Times New Roman" panose="02020603050405020304" pitchFamily="18" charset="0"/>
              </a:rPr>
              <a:t> option.</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CapMarkerSize</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Size of Capacitor device marker. Default is 3.</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Cfactors</a:t>
            </a:r>
            <a:r>
              <a:rPr lang="en-US" sz="1800" b="1" i="1"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Similar to Set </a:t>
            </a:r>
            <a:r>
              <a:rPr lang="en-US" sz="1800" dirty="0" err="1">
                <a:latin typeface="Times New Roman" panose="02020603050405020304" pitchFamily="18" charset="0"/>
                <a:cs typeface="Times New Roman" panose="02020603050405020304" pitchFamily="18" charset="0"/>
              </a:rPr>
              <a:t>Allocationfactors</a:t>
            </a:r>
            <a:r>
              <a:rPr lang="en-US" sz="1800" dirty="0">
                <a:latin typeface="Times New Roman" panose="02020603050405020304" pitchFamily="18" charset="0"/>
                <a:cs typeface="Times New Roman" panose="02020603050405020304" pitchFamily="18" charset="0"/>
              </a:rPr>
              <a:t>= except this applies to the kWh billing property of Load objects. Sets all Load </a:t>
            </a:r>
            <a:r>
              <a:rPr lang="en-US" sz="1800" dirty="0" err="1">
                <a:latin typeface="Times New Roman" panose="02020603050405020304" pitchFamily="18" charset="0"/>
                <a:cs typeface="Times New Roman" panose="02020603050405020304" pitchFamily="18" charset="0"/>
              </a:rPr>
              <a:t>Cfactor</a:t>
            </a:r>
            <a:r>
              <a:rPr lang="en-US" sz="1800" dirty="0">
                <a:latin typeface="Times New Roman" panose="02020603050405020304" pitchFamily="18" charset="0"/>
                <a:cs typeface="Times New Roman" panose="02020603050405020304" pitchFamily="18" charset="0"/>
              </a:rPr>
              <a:t> properties to the same value. A typical value is 4. See online help on the Load object.</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latin typeface="Times New Roman" panose="02020603050405020304" pitchFamily="18" charset="0"/>
                <a:cs typeface="Times New Roman" panose="02020603050405020304" pitchFamily="18" charset="0"/>
              </a:rPr>
              <a:t>circuit =</a:t>
            </a:r>
          </a:p>
          <a:p>
            <a:pPr lvl="0" algn="just">
              <a:spcAft>
                <a:spcPts val="600"/>
              </a:spcAft>
            </a:pPr>
            <a:r>
              <a:rPr lang="en-US" sz="1800" dirty="0">
                <a:latin typeface="Times New Roman" panose="02020603050405020304" pitchFamily="18" charset="0"/>
                <a:cs typeface="Times New Roman" panose="02020603050405020304" pitchFamily="18" charset="0"/>
              </a:rPr>
              <a:t>Set the active circuit by name. (Current version allows only one circuit at a time, so this option is basically ignored at present.)</a:t>
            </a:r>
          </a:p>
        </p:txBody>
      </p:sp>
    </p:spTree>
    <p:extLst>
      <p:ext uri="{BB962C8B-B14F-4D97-AF65-F5344CB8AC3E}">
        <p14:creationId xmlns:p14="http://schemas.microsoft.com/office/powerpoint/2010/main" val="107427925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CktModel</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{Multiphase | Positive} Default = Multiphase. Designates whether circuit model is to</a:t>
            </a:r>
          </a:p>
          <a:p>
            <a:pPr lvl="0" algn="just">
              <a:spcAft>
                <a:spcPts val="0"/>
              </a:spcAft>
            </a:pPr>
            <a:r>
              <a:rPr lang="en-US" sz="1800" dirty="0">
                <a:latin typeface="Times New Roman" panose="02020603050405020304" pitchFamily="18" charset="0"/>
                <a:cs typeface="Times New Roman" panose="02020603050405020304" pitchFamily="18" charset="0"/>
              </a:rPr>
              <a:t>interpreted as a normal multi‐phase model or a positive‐sequence only model. If</a:t>
            </a:r>
          </a:p>
          <a:p>
            <a:pPr lvl="0" algn="just">
              <a:spcAft>
                <a:spcPts val="0"/>
              </a:spcAft>
            </a:pPr>
            <a:r>
              <a:rPr lang="en-US" sz="1800" dirty="0">
                <a:latin typeface="Times New Roman" panose="02020603050405020304" pitchFamily="18" charset="0"/>
                <a:cs typeface="Times New Roman" panose="02020603050405020304" pitchFamily="18" charset="0"/>
              </a:rPr>
              <a:t>Positive sequence, all power quantities are </a:t>
            </a:r>
            <a:r>
              <a:rPr lang="en-US" sz="1800" dirty="0" err="1">
                <a:latin typeface="Times New Roman" panose="02020603050405020304" pitchFamily="18" charset="0"/>
                <a:cs typeface="Times New Roman" panose="02020603050405020304" pitchFamily="18" charset="0"/>
              </a:rPr>
              <a:t>mulitiplied</a:t>
            </a:r>
            <a:r>
              <a:rPr lang="en-US" sz="1800" dirty="0">
                <a:latin typeface="Times New Roman" panose="02020603050405020304" pitchFamily="18" charset="0"/>
                <a:cs typeface="Times New Roman" panose="02020603050405020304" pitchFamily="18" charset="0"/>
              </a:rPr>
              <a:t> by 3 in reports and through any</a:t>
            </a:r>
          </a:p>
          <a:p>
            <a:pPr lvl="0" algn="just">
              <a:spcAft>
                <a:spcPts val="0"/>
              </a:spcAft>
            </a:pPr>
            <a:r>
              <a:rPr lang="en-US" sz="1800" dirty="0">
                <a:latin typeface="Times New Roman" panose="02020603050405020304" pitchFamily="18" charset="0"/>
                <a:cs typeface="Times New Roman" panose="02020603050405020304" pitchFamily="18" charset="0"/>
              </a:rPr>
              <a:t>interface that reports a power quantity. Any line with sequence parameter inputs will</a:t>
            </a:r>
          </a:p>
          <a:p>
            <a:pPr lvl="0" algn="just">
              <a:spcAft>
                <a:spcPts val="0"/>
              </a:spcAft>
            </a:pPr>
            <a:r>
              <a:rPr lang="en-US" sz="1800" dirty="0">
                <a:latin typeface="Times New Roman" panose="02020603050405020304" pitchFamily="18" charset="0"/>
                <a:cs typeface="Times New Roman" panose="02020603050405020304" pitchFamily="18" charset="0"/>
              </a:rPr>
              <a:t>use the long‐line equivalent pi section.</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Class =</a:t>
            </a:r>
          </a:p>
          <a:p>
            <a:pPr lvl="0" algn="just">
              <a:spcAft>
                <a:spcPts val="0"/>
              </a:spcAft>
            </a:pPr>
            <a:r>
              <a:rPr lang="en-US" sz="1800" dirty="0">
                <a:latin typeface="Times New Roman" panose="02020603050405020304" pitchFamily="18" charset="0"/>
                <a:cs typeface="Times New Roman" panose="02020603050405020304" pitchFamily="18" charset="0"/>
              </a:rPr>
              <a:t>Synonym for Type=. sets class (type) for the Active DSS Object. This becomes the Active DSS Class.</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ControlMode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{OFF | STATIC |EVENT | TIME} Default is "STATIC". Control mode for the solution. Set to OFF to prevent controls from changing.</a:t>
            </a:r>
          </a:p>
          <a:p>
            <a:pPr lvl="0" algn="just">
              <a:spcAft>
                <a:spcPts val="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8144488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693319"/>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ControlMode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a:t>
            </a:r>
          </a:p>
          <a:p>
            <a:pPr lvl="0" algn="just">
              <a:spcAft>
                <a:spcPts val="0"/>
              </a:spcAft>
            </a:pPr>
            <a:r>
              <a:rPr lang="en-US" sz="1800" b="1" dirty="0">
                <a:latin typeface="Times New Roman" panose="02020603050405020304" pitchFamily="18" charset="0"/>
                <a:cs typeface="Times New Roman" panose="02020603050405020304" pitchFamily="18" charset="0"/>
              </a:rPr>
              <a:t>STATIC</a:t>
            </a:r>
            <a:r>
              <a:rPr lang="en-US" sz="1800" dirty="0">
                <a:latin typeface="Times New Roman" panose="02020603050405020304" pitchFamily="18" charset="0"/>
                <a:cs typeface="Times New Roman" panose="02020603050405020304" pitchFamily="18" charset="0"/>
              </a:rPr>
              <a:t> = Time does not advance. Control actions are executed in order of shortest time to act until all actions are cleared from the control queue. Use this mode for power flow solutions which may require several regulator tap changes per solution. This is the default for the standard Snapshot mode as well as Daily and Yearly simulations where the </a:t>
            </a:r>
            <a:r>
              <a:rPr lang="en-US" sz="1800" dirty="0" err="1">
                <a:latin typeface="Times New Roman" panose="02020603050405020304" pitchFamily="18" charset="0"/>
                <a:cs typeface="Times New Roman" panose="02020603050405020304" pitchFamily="18" charset="0"/>
              </a:rPr>
              <a:t>stepsize</a:t>
            </a:r>
            <a:r>
              <a:rPr lang="en-US" sz="1800" dirty="0">
                <a:latin typeface="Times New Roman" panose="02020603050405020304" pitchFamily="18" charset="0"/>
                <a:cs typeface="Times New Roman" panose="02020603050405020304" pitchFamily="18" charset="0"/>
              </a:rPr>
              <a:t> is typically greater than 15 min.</a:t>
            </a:r>
          </a:p>
          <a:p>
            <a:pPr lvl="0" algn="just">
              <a:spcAft>
                <a:spcPts val="0"/>
              </a:spcAft>
            </a:pPr>
            <a:r>
              <a:rPr lang="en-US" sz="1800" b="1" dirty="0">
                <a:latin typeface="Times New Roman" panose="02020603050405020304" pitchFamily="18" charset="0"/>
                <a:cs typeface="Times New Roman" panose="02020603050405020304" pitchFamily="18" charset="0"/>
              </a:rPr>
              <a:t>EVENT</a:t>
            </a:r>
            <a:r>
              <a:rPr lang="en-US" sz="1800" dirty="0">
                <a:latin typeface="Times New Roman" panose="02020603050405020304" pitchFamily="18" charset="0"/>
                <a:cs typeface="Times New Roman" panose="02020603050405020304" pitchFamily="18" charset="0"/>
              </a:rPr>
              <a:t> = solution is event driven. Only the control actions nearest in time are executed and the time is advanced automatically to the time of the event.</a:t>
            </a:r>
          </a:p>
          <a:p>
            <a:pPr lvl="0" algn="just">
              <a:spcAft>
                <a:spcPts val="0"/>
              </a:spcAft>
            </a:pPr>
            <a:r>
              <a:rPr lang="en-US" sz="1800" b="1" dirty="0">
                <a:latin typeface="Times New Roman" panose="02020603050405020304" pitchFamily="18" charset="0"/>
                <a:cs typeface="Times New Roman" panose="02020603050405020304" pitchFamily="18" charset="0"/>
              </a:rPr>
              <a:t>TIME</a:t>
            </a:r>
            <a:r>
              <a:rPr lang="en-US" sz="1800" dirty="0">
                <a:latin typeface="Times New Roman" panose="02020603050405020304" pitchFamily="18" charset="0"/>
                <a:cs typeface="Times New Roman" panose="02020603050405020304" pitchFamily="18" charset="0"/>
              </a:rPr>
              <a:t> = solution is time driven. Control actions are executed when the time for the</a:t>
            </a:r>
          </a:p>
          <a:p>
            <a:pPr lvl="0" algn="just">
              <a:spcAft>
                <a:spcPts val="0"/>
              </a:spcAft>
            </a:pPr>
            <a:r>
              <a:rPr lang="en-US" sz="1800" dirty="0">
                <a:latin typeface="Times New Roman" panose="02020603050405020304" pitchFamily="18" charset="0"/>
                <a:cs typeface="Times New Roman" panose="02020603050405020304" pitchFamily="18" charset="0"/>
              </a:rPr>
              <a:t>pending action is reached or surpassed. Use this for duty-cycle mode and dynamic mode.</a:t>
            </a:r>
          </a:p>
          <a:p>
            <a:pPr lvl="0" algn="just">
              <a:spcAft>
                <a:spcPts val="0"/>
              </a:spcAft>
            </a:pP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7682410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677930"/>
          </a:xfrm>
          <a:prstGeom prst="rect">
            <a:avLst/>
          </a:prstGeom>
          <a:noFill/>
        </p:spPr>
        <p:txBody>
          <a:bodyPr wrap="square" rtlCol="0">
            <a:spAutoFit/>
          </a:bodyPr>
          <a:lstStyle/>
          <a:p>
            <a:pPr lvl="0" algn="just">
              <a:spcAft>
                <a:spcPts val="600"/>
              </a:spcAft>
            </a:pPr>
            <a:r>
              <a:rPr lang="en-US" sz="1800" b="1" i="1" dirty="0" err="1">
                <a:latin typeface="Times New Roman" panose="02020603050405020304" pitchFamily="18" charset="0"/>
                <a:cs typeface="Times New Roman" panose="02020603050405020304" pitchFamily="18" charset="0"/>
              </a:rPr>
              <a:t>ControlMode</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Controls may reset and may choose not to act when it comes their time to respond.</a:t>
            </a:r>
          </a:p>
          <a:p>
            <a:pPr lvl="0" algn="just">
              <a:spcAft>
                <a:spcPts val="600"/>
              </a:spcAft>
            </a:pPr>
            <a:r>
              <a:rPr lang="en-US" sz="1800" dirty="0">
                <a:latin typeface="Times New Roman" panose="02020603050405020304" pitchFamily="18" charset="0"/>
                <a:cs typeface="Times New Roman" panose="02020603050405020304" pitchFamily="18" charset="0"/>
              </a:rPr>
              <a:t>Use </a:t>
            </a:r>
            <a:r>
              <a:rPr lang="en-US" sz="1800" b="1" dirty="0">
                <a:latin typeface="Times New Roman" panose="02020603050405020304" pitchFamily="18" charset="0"/>
                <a:cs typeface="Times New Roman" panose="02020603050405020304" pitchFamily="18" charset="0"/>
              </a:rPr>
              <a:t>TIME</a:t>
            </a:r>
            <a:r>
              <a:rPr lang="en-US" sz="1800" dirty="0">
                <a:latin typeface="Times New Roman" panose="02020603050405020304" pitchFamily="18" charset="0"/>
                <a:cs typeface="Times New Roman" panose="02020603050405020304" pitchFamily="18" charset="0"/>
              </a:rPr>
              <a:t> mode when modeling a control externally to the DSS and a solution mode</a:t>
            </a:r>
          </a:p>
          <a:p>
            <a:pPr lvl="0" algn="just">
              <a:spcAft>
                <a:spcPts val="600"/>
              </a:spcAft>
            </a:pPr>
            <a:r>
              <a:rPr lang="en-US" sz="1800" dirty="0">
                <a:latin typeface="Times New Roman" panose="02020603050405020304" pitchFamily="18" charset="0"/>
                <a:cs typeface="Times New Roman" panose="02020603050405020304" pitchFamily="18" charset="0"/>
              </a:rPr>
              <a:t>such as DAILY or DUTYCYCLE that advances time, or set the time (hour and sec) explicitly from the external program.</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a:latin typeface="Times New Roman" panose="02020603050405020304" pitchFamily="18" charset="0"/>
                <a:cs typeface="Times New Roman" panose="02020603050405020304" pitchFamily="18" charset="0"/>
              </a:rPr>
              <a:t>Datapath =</a:t>
            </a:r>
          </a:p>
          <a:p>
            <a:pPr lvl="0" algn="just">
              <a:spcAft>
                <a:spcPts val="600"/>
              </a:spcAft>
            </a:pPr>
            <a:r>
              <a:rPr lang="en-US" sz="1800" dirty="0">
                <a:latin typeface="Times New Roman" panose="02020603050405020304" pitchFamily="18" charset="0"/>
                <a:cs typeface="Times New Roman" panose="02020603050405020304" pitchFamily="18" charset="0"/>
              </a:rPr>
              <a:t>Set the data path for files written or read by the DSS. Defaults to the startup path. May be Null. Executes a CHDIR to this path if non‐null. Does not require a circuit defined. You can also use the “cd” command from a script.</a:t>
            </a:r>
          </a:p>
        </p:txBody>
      </p:sp>
    </p:spTree>
    <p:extLst>
      <p:ext uri="{BB962C8B-B14F-4D97-AF65-F5344CB8AC3E}">
        <p14:creationId xmlns:p14="http://schemas.microsoft.com/office/powerpoint/2010/main" val="16040371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93647"/>
          </a:xfrm>
          <a:prstGeom prst="rect">
            <a:avLst/>
          </a:prstGeom>
          <a:noFill/>
        </p:spPr>
        <p:txBody>
          <a:bodyPr wrap="square" rtlCol="0">
            <a:spAutoFit/>
          </a:bodyPr>
          <a:lstStyle/>
          <a:p>
            <a:pPr lvl="0" algn="just">
              <a:spcAft>
                <a:spcPts val="600"/>
              </a:spcAft>
            </a:pPr>
            <a:r>
              <a:rPr lang="en-US" sz="1800" b="1" i="1" dirty="0" err="1">
                <a:latin typeface="Times New Roman" panose="02020603050405020304" pitchFamily="18" charset="0"/>
                <a:cs typeface="Times New Roman" panose="02020603050405020304" pitchFamily="18" charset="0"/>
              </a:rPr>
              <a:t>DefaultBaseFrequency</a:t>
            </a:r>
            <a:r>
              <a:rPr lang="en-US" sz="1800" b="1" i="1" dirty="0">
                <a:latin typeface="Times New Roman" panose="02020603050405020304" pitchFamily="18" charset="0"/>
                <a:cs typeface="Times New Roman" panose="02020603050405020304" pitchFamily="18" charset="0"/>
              </a:rPr>
              <a:t>=</a:t>
            </a:r>
          </a:p>
          <a:p>
            <a:pPr lvl="0" algn="just">
              <a:spcAft>
                <a:spcPts val="600"/>
              </a:spcAft>
            </a:pPr>
            <a:r>
              <a:rPr lang="en-US" sz="1800" dirty="0">
                <a:latin typeface="Times New Roman" panose="02020603050405020304" pitchFamily="18" charset="0"/>
                <a:cs typeface="Times New Roman" panose="02020603050405020304" pitchFamily="18" charset="0"/>
              </a:rPr>
              <a:t>Set Default Base Frequency, Hz. The default value when first installed is 60 Hz. Side</a:t>
            </a:r>
          </a:p>
          <a:p>
            <a:pPr lvl="0" algn="just">
              <a:spcAft>
                <a:spcPts val="600"/>
              </a:spcAft>
            </a:pPr>
            <a:r>
              <a:rPr lang="en-US" sz="1800" dirty="0">
                <a:latin typeface="Times New Roman" panose="02020603050405020304" pitchFamily="18" charset="0"/>
                <a:cs typeface="Times New Roman" panose="02020603050405020304" pitchFamily="18" charset="0"/>
              </a:rPr>
              <a:t>effect: Sets the solution Frequency and default Circuit Base Frequency. This value is</a:t>
            </a:r>
          </a:p>
          <a:p>
            <a:pPr lvl="0" algn="just">
              <a:spcAft>
                <a:spcPts val="600"/>
              </a:spcAft>
            </a:pPr>
            <a:r>
              <a:rPr lang="en-US" sz="1800" dirty="0">
                <a:latin typeface="Times New Roman" panose="02020603050405020304" pitchFamily="18" charset="0"/>
                <a:cs typeface="Times New Roman" panose="02020603050405020304" pitchFamily="18" charset="0"/>
              </a:rPr>
              <a:t>saved in the Windows Registry when the DSS closes down. Therefore, it need only be set one time. This is useful for users studying 50 Hz systems.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DefaultDaily</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Default daily load shape name. Default value is "default", which is a 24‐hour curve</a:t>
            </a:r>
          </a:p>
          <a:p>
            <a:pPr lvl="0" algn="just">
              <a:spcAft>
                <a:spcPts val="600"/>
              </a:spcAft>
            </a:pPr>
            <a:r>
              <a:rPr lang="en-US" sz="1800" dirty="0">
                <a:latin typeface="Times New Roman" panose="02020603050405020304" pitchFamily="18" charset="0"/>
                <a:cs typeface="Times New Roman" panose="02020603050405020304" pitchFamily="18" charset="0"/>
              </a:rPr>
              <a:t>defined when the DSS is started.</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algn="just">
              <a:spcAft>
                <a:spcPts val="600"/>
              </a:spcAft>
            </a:pPr>
            <a:r>
              <a:rPr lang="en-US" sz="1800" b="1" i="1" dirty="0" err="1">
                <a:latin typeface="Times New Roman" panose="02020603050405020304" pitchFamily="18" charset="0"/>
                <a:cs typeface="Times New Roman" panose="02020603050405020304" pitchFamily="18" charset="0"/>
              </a:rPr>
              <a:t>DefaultYearly</a:t>
            </a:r>
            <a:r>
              <a:rPr lang="en-US" sz="1800" b="1" i="1" dirty="0">
                <a:latin typeface="Times New Roman" panose="02020603050405020304" pitchFamily="18" charset="0"/>
                <a:cs typeface="Times New Roman" panose="02020603050405020304" pitchFamily="18" charset="0"/>
              </a:rPr>
              <a:t> =</a:t>
            </a:r>
          </a:p>
          <a:p>
            <a:pPr algn="just">
              <a:spcAft>
                <a:spcPts val="600"/>
              </a:spcAft>
            </a:pPr>
            <a:r>
              <a:rPr lang="en-US" sz="1800" dirty="0">
                <a:latin typeface="Times New Roman" panose="02020603050405020304" pitchFamily="18" charset="0"/>
                <a:cs typeface="Times New Roman" panose="02020603050405020304" pitchFamily="18" charset="0"/>
              </a:rPr>
              <a:t>Default yearly load shape name. Default value is "default", which is a 24‐hour curve</a:t>
            </a:r>
          </a:p>
          <a:p>
            <a:pPr algn="just">
              <a:spcAft>
                <a:spcPts val="600"/>
              </a:spcAft>
            </a:pPr>
            <a:r>
              <a:rPr lang="en-US" sz="1800" dirty="0">
                <a:latin typeface="Times New Roman" panose="02020603050405020304" pitchFamily="18" charset="0"/>
                <a:cs typeface="Times New Roman" panose="02020603050405020304" pitchFamily="18" charset="0"/>
              </a:rPr>
              <a:t>defined when the DSS is started. If no other curve is defined, this curve is simply repeated when in Yearly simulation mode.</a:t>
            </a:r>
          </a:p>
        </p:txBody>
      </p:sp>
    </p:spTree>
    <p:extLst>
      <p:ext uri="{BB962C8B-B14F-4D97-AF65-F5344CB8AC3E}">
        <p14:creationId xmlns:p14="http://schemas.microsoft.com/office/powerpoint/2010/main" val="147145039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85871"/>
          </a:xfrm>
          <a:prstGeom prst="rect">
            <a:avLst/>
          </a:prstGeom>
          <a:noFill/>
        </p:spPr>
        <p:txBody>
          <a:bodyPr wrap="square" rtlCol="0">
            <a:spAutoFit/>
          </a:bodyPr>
          <a:lstStyle/>
          <a:p>
            <a:pPr lvl="0" algn="just">
              <a:spcAft>
                <a:spcPts val="600"/>
              </a:spcAft>
            </a:pPr>
            <a:r>
              <a:rPr lang="en-US" sz="1800" b="1" i="1" dirty="0" err="1">
                <a:latin typeface="Times New Roman" panose="02020603050405020304" pitchFamily="18" charset="0"/>
                <a:cs typeface="Times New Roman" panose="02020603050405020304" pitchFamily="18" charset="0"/>
              </a:rPr>
              <a:t>DemandInterval</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{YES/TRUE | NO/FALSE} Default = no. Set for keeping demand interval data for daily, yearly, </a:t>
            </a:r>
            <a:r>
              <a:rPr lang="en-US" sz="1800" dirty="0" err="1">
                <a:latin typeface="Times New Roman" panose="02020603050405020304" pitchFamily="18" charset="0"/>
                <a:cs typeface="Times New Roman" panose="02020603050405020304" pitchFamily="18" charset="0"/>
              </a:rPr>
              <a:t>etc</a:t>
            </a:r>
            <a:r>
              <a:rPr lang="en-US" sz="1800" dirty="0">
                <a:latin typeface="Times New Roman" panose="02020603050405020304" pitchFamily="18" charset="0"/>
                <a:cs typeface="Times New Roman" panose="02020603050405020304" pitchFamily="18" charset="0"/>
              </a:rPr>
              <a:t>, simulations. Side Effect: Resets all meters!!!</a:t>
            </a:r>
          </a:p>
          <a:p>
            <a:pPr lvl="0" algn="just">
              <a:spcAft>
                <a:spcPts val="600"/>
              </a:spcAft>
            </a:pPr>
            <a:endParaRPr lang="en-US" sz="1800"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DIVerbose</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{YES/TRUE | NO/FALSE} Default = FALSE. Set to Yes/True if you wish a separate demand interval (DI) file written for each meter. Otherwise, only the totalizing meters are written.</a:t>
            </a:r>
          </a:p>
          <a:p>
            <a:pPr lvl="0" algn="just">
              <a:spcAft>
                <a:spcPts val="600"/>
              </a:spcAft>
            </a:pPr>
            <a:endParaRPr lang="en-US" sz="1800" b="1" i="1" dirty="0">
              <a:latin typeface="Times New Roman" panose="02020603050405020304" pitchFamily="18" charset="0"/>
              <a:cs typeface="Times New Roman" panose="02020603050405020304" pitchFamily="18" charset="0"/>
            </a:endParaRPr>
          </a:p>
          <a:p>
            <a:pPr lvl="0" algn="just">
              <a:spcAft>
                <a:spcPts val="600"/>
              </a:spcAft>
            </a:pPr>
            <a:r>
              <a:rPr lang="en-US" sz="1800" b="1" i="1" dirty="0" err="1">
                <a:latin typeface="Times New Roman" panose="02020603050405020304" pitchFamily="18" charset="0"/>
                <a:cs typeface="Times New Roman" panose="02020603050405020304" pitchFamily="18" charset="0"/>
              </a:rPr>
              <a:t>EarthModel</a:t>
            </a:r>
            <a:r>
              <a:rPr lang="en-US" sz="1800" b="1" i="1" dirty="0">
                <a:latin typeface="Times New Roman" panose="02020603050405020304" pitchFamily="18" charset="0"/>
                <a:cs typeface="Times New Roman" panose="02020603050405020304" pitchFamily="18" charset="0"/>
              </a:rPr>
              <a:t> =</a:t>
            </a:r>
          </a:p>
          <a:p>
            <a:pPr lvl="0" algn="just">
              <a:spcAft>
                <a:spcPts val="600"/>
              </a:spcAft>
            </a:pPr>
            <a:r>
              <a:rPr lang="en-US" sz="1800" dirty="0">
                <a:latin typeface="Times New Roman" panose="02020603050405020304" pitchFamily="18" charset="0"/>
                <a:cs typeface="Times New Roman" panose="02020603050405020304" pitchFamily="18" charset="0"/>
              </a:rPr>
              <a:t>One of {Carson | </a:t>
            </a:r>
            <a:r>
              <a:rPr lang="en-US" sz="1800" dirty="0" err="1">
                <a:latin typeface="Times New Roman" panose="02020603050405020304" pitchFamily="18" charset="0"/>
                <a:cs typeface="Times New Roman" panose="02020603050405020304" pitchFamily="18" charset="0"/>
              </a:rPr>
              <a:t>FullCarson</a:t>
            </a:r>
            <a:r>
              <a:rPr lang="en-US" sz="1800" dirty="0">
                <a:latin typeface="Times New Roman" panose="02020603050405020304" pitchFamily="18" charset="0"/>
                <a:cs typeface="Times New Roman" panose="02020603050405020304" pitchFamily="18" charset="0"/>
              </a:rPr>
              <a:t> | Deri*}. Default is Deri, which is a fit to the Full Carson</a:t>
            </a:r>
          </a:p>
          <a:p>
            <a:pPr lvl="0" algn="just">
              <a:spcAft>
                <a:spcPts val="600"/>
              </a:spcAft>
            </a:pPr>
            <a:r>
              <a:rPr lang="en-US" sz="1800" dirty="0">
                <a:latin typeface="Times New Roman" panose="02020603050405020304" pitchFamily="18" charset="0"/>
                <a:cs typeface="Times New Roman" panose="02020603050405020304" pitchFamily="18" charset="0"/>
              </a:rPr>
              <a:t>that works well into high frequencies. "Carson" is the simplified Carson method that is typically used for 50/60 Hz power flow programs. Applies only to Line objects that use </a:t>
            </a:r>
            <a:r>
              <a:rPr lang="en-US" sz="1800" dirty="0" err="1">
                <a:latin typeface="Times New Roman" panose="02020603050405020304" pitchFamily="18" charset="0"/>
                <a:cs typeface="Times New Roman" panose="02020603050405020304" pitchFamily="18" charset="0"/>
              </a:rPr>
              <a:t>LineGeometry</a:t>
            </a:r>
            <a:r>
              <a:rPr lang="en-US" sz="1800" dirty="0">
                <a:latin typeface="Times New Roman" panose="02020603050405020304" pitchFamily="18" charset="0"/>
                <a:cs typeface="Times New Roman" panose="02020603050405020304" pitchFamily="18" charset="0"/>
              </a:rPr>
              <a:t> objects to compute impedances.</a:t>
            </a:r>
          </a:p>
        </p:txBody>
      </p:sp>
    </p:spTree>
    <p:extLst>
      <p:ext uri="{BB962C8B-B14F-4D97-AF65-F5344CB8AC3E}">
        <p14:creationId xmlns:p14="http://schemas.microsoft.com/office/powerpoint/2010/main" val="288311199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Editor=</a:t>
            </a:r>
          </a:p>
          <a:p>
            <a:pPr lvl="0" algn="just">
              <a:spcAft>
                <a:spcPts val="0"/>
              </a:spcAft>
            </a:pPr>
            <a:r>
              <a:rPr lang="en-US" sz="1800" dirty="0">
                <a:latin typeface="Times New Roman" panose="02020603050405020304" pitchFamily="18" charset="0"/>
                <a:cs typeface="Times New Roman" panose="02020603050405020304" pitchFamily="18" charset="0"/>
              </a:rPr>
              <a:t>Set the command string required to start up the editor preferred by the user. Defaults</a:t>
            </a:r>
          </a:p>
          <a:p>
            <a:pPr lvl="0" algn="just">
              <a:spcAft>
                <a:spcPts val="0"/>
              </a:spcAft>
            </a:pPr>
            <a:r>
              <a:rPr lang="en-US" sz="1800" dirty="0">
                <a:latin typeface="Times New Roman" panose="02020603050405020304" pitchFamily="18" charset="0"/>
                <a:cs typeface="Times New Roman" panose="02020603050405020304" pitchFamily="18" charset="0"/>
              </a:rPr>
              <a:t>to Notepad. This is used to display certain reports from the DSS. Use the complete path name for any other Editor. Does not require a circuit defined. This value is saved in the Windows Registry and need only be specified one time. EPRI uses the </a:t>
            </a:r>
            <a:r>
              <a:rPr lang="en-US" sz="1800" dirty="0" err="1">
                <a:latin typeface="Times New Roman" panose="02020603050405020304" pitchFamily="18" charset="0"/>
                <a:cs typeface="Times New Roman" panose="02020603050405020304" pitchFamily="18" charset="0"/>
              </a:rPr>
              <a:t>EditPlus</a:t>
            </a:r>
            <a:r>
              <a:rPr lang="en-US" sz="1800" dirty="0">
                <a:latin typeface="Times New Roman" panose="02020603050405020304" pitchFamily="18" charset="0"/>
                <a:cs typeface="Times New Roman" panose="02020603050405020304" pitchFamily="18" charset="0"/>
              </a:rPr>
              <a:t> editor.</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Element =</a:t>
            </a:r>
          </a:p>
          <a:p>
            <a:pPr lvl="0" algn="just">
              <a:spcAft>
                <a:spcPts val="0"/>
              </a:spcAft>
            </a:pPr>
            <a:r>
              <a:rPr lang="en-US" sz="1800" dirty="0">
                <a:latin typeface="Times New Roman" panose="02020603050405020304" pitchFamily="18" charset="0"/>
                <a:cs typeface="Times New Roman" panose="02020603050405020304" pitchFamily="18" charset="0"/>
              </a:rPr>
              <a:t>Sets the active DSS element by name. You can use the complete object spec (class.name) or just the name. if full name is </a:t>
            </a:r>
            <a:r>
              <a:rPr lang="en-US" sz="1800" dirty="0" err="1">
                <a:latin typeface="Times New Roman" panose="02020603050405020304" pitchFamily="18" charset="0"/>
                <a:cs typeface="Times New Roman" panose="02020603050405020304" pitchFamily="18" charset="0"/>
              </a:rPr>
              <a:t>specifed</a:t>
            </a:r>
            <a:r>
              <a:rPr lang="en-US" sz="1800" dirty="0">
                <a:latin typeface="Times New Roman" panose="02020603050405020304" pitchFamily="18" charset="0"/>
                <a:cs typeface="Times New Roman" panose="02020603050405020304" pitchFamily="18" charset="0"/>
              </a:rPr>
              <a:t>, class becomes the active class,</a:t>
            </a:r>
          </a:p>
          <a:p>
            <a:pPr lvl="0" algn="just">
              <a:spcAft>
                <a:spcPts val="0"/>
              </a:spcAft>
            </a:pPr>
            <a:r>
              <a:rPr lang="en-US" sz="1800" dirty="0">
                <a:latin typeface="Times New Roman" panose="02020603050405020304" pitchFamily="18" charset="0"/>
                <a:cs typeface="Times New Roman" panose="02020603050405020304" pitchFamily="18" charset="0"/>
              </a:rPr>
              <a:t>also. See also the Select command.</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Emergvmaxpu</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Maximum permissible per unit voltage for emergency (contingency) conditions. Default is 1.08.</a:t>
            </a:r>
          </a:p>
        </p:txBody>
      </p:sp>
    </p:spTree>
    <p:extLst>
      <p:ext uri="{BB962C8B-B14F-4D97-AF65-F5344CB8AC3E}">
        <p14:creationId xmlns:p14="http://schemas.microsoft.com/office/powerpoint/2010/main" val="105785351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89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Emergvminpu</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Minimum permissible per unit voltage for emergency (contingency) conditions. Default is 0.90.</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Frequency =</a:t>
            </a:r>
          </a:p>
          <a:p>
            <a:pPr lvl="0" algn="just">
              <a:spcAft>
                <a:spcPts val="0"/>
              </a:spcAft>
            </a:pPr>
            <a:r>
              <a:rPr lang="en-US" sz="1800" dirty="0">
                <a:latin typeface="Times New Roman" panose="02020603050405020304" pitchFamily="18" charset="0"/>
                <a:cs typeface="Times New Roman" panose="02020603050405020304" pitchFamily="18" charset="0"/>
              </a:rPr>
              <a:t>sets the frequency for the next solution of the active circuit.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Genkw</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Size of generator, kW, to automatically add to system. Default is 1000.0</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GenMult</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Global multiplier for the kW output of every generator in the circuit. Default is 1.0.</a:t>
            </a:r>
          </a:p>
          <a:p>
            <a:pPr lvl="0" algn="just">
              <a:spcAft>
                <a:spcPts val="0"/>
              </a:spcAft>
            </a:pPr>
            <a:r>
              <a:rPr lang="en-US" sz="1800" dirty="0">
                <a:latin typeface="Times New Roman" panose="02020603050405020304" pitchFamily="18" charset="0"/>
                <a:cs typeface="Times New Roman" panose="02020603050405020304" pitchFamily="18" charset="0"/>
              </a:rPr>
              <a:t>Applies to Snapshot, Daily, and </a:t>
            </a:r>
            <a:r>
              <a:rPr lang="en-US" sz="1800" dirty="0" err="1">
                <a:latin typeface="Times New Roman" panose="02020603050405020304" pitchFamily="18" charset="0"/>
                <a:cs typeface="Times New Roman" panose="02020603050405020304" pitchFamily="18" charset="0"/>
              </a:rPr>
              <a:t>DutyCycle</a:t>
            </a:r>
            <a:r>
              <a:rPr lang="en-US" sz="1800" dirty="0">
                <a:latin typeface="Times New Roman" panose="02020603050405020304" pitchFamily="18" charset="0"/>
                <a:cs typeface="Times New Roman" panose="02020603050405020304" pitchFamily="18" charset="0"/>
              </a:rPr>
              <a:t> solution modes. Ignored if generator is</a:t>
            </a:r>
          </a:p>
          <a:p>
            <a:pPr lvl="0" algn="just">
              <a:spcAft>
                <a:spcPts val="0"/>
              </a:spcAft>
            </a:pPr>
            <a:r>
              <a:rPr lang="en-US" sz="1800" dirty="0">
                <a:latin typeface="Times New Roman" panose="02020603050405020304" pitchFamily="18" charset="0"/>
                <a:cs typeface="Times New Roman" panose="02020603050405020304" pitchFamily="18" charset="0"/>
              </a:rPr>
              <a:t>designated as Status=Fixed.</a:t>
            </a:r>
          </a:p>
        </p:txBody>
      </p:sp>
    </p:spTree>
    <p:extLst>
      <p:ext uri="{BB962C8B-B14F-4D97-AF65-F5344CB8AC3E}">
        <p14:creationId xmlns:p14="http://schemas.microsoft.com/office/powerpoint/2010/main" val="1539184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language syntax</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Delimiters and other special characters</a:t>
            </a:r>
          </a:p>
        </p:txBody>
      </p:sp>
      <p:sp>
        <p:nvSpPr>
          <p:cNvPr id="4" name="Slide Number Placeholder 3"/>
          <p:cNvSpPr>
            <a:spLocks noGrp="1"/>
          </p:cNvSpPr>
          <p:nvPr>
            <p:ph type="sldNum" sz="quarter" idx="4"/>
          </p:nvPr>
        </p:nvSpPr>
        <p:spPr/>
        <p:txBody>
          <a:bodyPr/>
          <a:lstStyle/>
          <a:p>
            <a:fld id="{179A9A4E-4C82-4D44-9372-C31BB3818094}" type="slidenum">
              <a:rPr lang="en-US" smtClean="0"/>
              <a:pPr/>
              <a:t>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601362" y="1582847"/>
            <a:ext cx="8161638" cy="5062924"/>
          </a:xfrm>
          <a:prstGeom prst="rect">
            <a:avLst/>
          </a:prstGeom>
          <a:noFill/>
        </p:spPr>
        <p:txBody>
          <a:bodyPr wrap="square" rtlCol="0">
            <a:spAutoFit/>
          </a:bodyPr>
          <a:lstStyle/>
          <a:p>
            <a:pPr lvl="0" algn="just">
              <a:spcAft>
                <a:spcPts val="600"/>
              </a:spcAft>
            </a:pPr>
            <a:r>
              <a:rPr lang="en-US" sz="1800" dirty="0"/>
              <a:t>The DSS recognizes these delimiters and other special characters:</a:t>
            </a:r>
          </a:p>
          <a:p>
            <a:pPr lvl="0" algn="just">
              <a:spcAft>
                <a:spcPts val="600"/>
              </a:spcAft>
            </a:pPr>
            <a:r>
              <a:rPr lang="en-US" sz="1800" b="1" dirty="0"/>
              <a:t>Array or string delimiter pairs:</a:t>
            </a:r>
            <a:endParaRPr lang="en-US" sz="1800" dirty="0"/>
          </a:p>
          <a:p>
            <a:pPr marL="914400" lvl="0" indent="-285750" algn="just">
              <a:spcAft>
                <a:spcPts val="600"/>
              </a:spcAft>
              <a:buFont typeface="Arial" panose="020B0604020202020204" pitchFamily="34" charset="0"/>
              <a:buChar char="•"/>
            </a:pPr>
            <a:r>
              <a:rPr lang="en-US" sz="1800" dirty="0"/>
              <a:t>[]</a:t>
            </a:r>
          </a:p>
          <a:p>
            <a:pPr marL="914400" lvl="0" indent="-285750" algn="just">
              <a:spcAft>
                <a:spcPts val="600"/>
              </a:spcAft>
              <a:buFont typeface="Arial" panose="020B0604020202020204" pitchFamily="34" charset="0"/>
              <a:buChar char="•"/>
            </a:pPr>
            <a:r>
              <a:rPr lang="en-US" sz="1800" dirty="0"/>
              <a:t>{}</a:t>
            </a:r>
          </a:p>
          <a:p>
            <a:pPr marL="914400" lvl="0" indent="-285750" algn="just">
              <a:spcAft>
                <a:spcPts val="600"/>
              </a:spcAft>
              <a:buFont typeface="Arial" panose="020B0604020202020204" pitchFamily="34" charset="0"/>
              <a:buChar char="•"/>
            </a:pPr>
            <a:r>
              <a:rPr lang="en-US" sz="1800" dirty="0"/>
              <a:t>()</a:t>
            </a:r>
          </a:p>
          <a:p>
            <a:pPr marL="914400" lvl="0" indent="-285750" algn="just">
              <a:spcAft>
                <a:spcPts val="600"/>
              </a:spcAft>
              <a:buFont typeface="Arial" panose="020B0604020202020204" pitchFamily="34" charset="0"/>
              <a:buChar char="•"/>
            </a:pPr>
            <a:r>
              <a:rPr lang="en-US" sz="1800" dirty="0"/>
              <a:t>“”</a:t>
            </a:r>
          </a:p>
          <a:p>
            <a:pPr marL="914400" lvl="0" indent="-285750" algn="just">
              <a:spcAft>
                <a:spcPts val="600"/>
              </a:spcAft>
              <a:buFont typeface="Arial" panose="020B0604020202020204" pitchFamily="34" charset="0"/>
              <a:buChar char="•"/>
            </a:pPr>
            <a:r>
              <a:rPr lang="en-US" sz="1800" dirty="0"/>
              <a:t>‘’</a:t>
            </a:r>
          </a:p>
          <a:p>
            <a:pPr lvl="0" algn="just">
              <a:spcAft>
                <a:spcPts val="600"/>
              </a:spcAft>
            </a:pPr>
            <a:r>
              <a:rPr lang="en-US" sz="1800" b="1" dirty="0"/>
              <a:t>Matrix row delimiter:  </a:t>
            </a:r>
            <a:r>
              <a:rPr lang="en-US" sz="1800" dirty="0"/>
              <a:t>| (vertical bar)</a:t>
            </a:r>
          </a:p>
          <a:p>
            <a:pPr lvl="0" algn="just">
              <a:spcAft>
                <a:spcPts val="600"/>
              </a:spcAft>
            </a:pPr>
            <a:r>
              <a:rPr lang="en-US" sz="1800" b="1" dirty="0"/>
              <a:t>Value delimiters:</a:t>
            </a:r>
          </a:p>
          <a:p>
            <a:pPr marL="914400" lvl="0" indent="-285750" algn="just">
              <a:spcAft>
                <a:spcPts val="600"/>
              </a:spcAft>
              <a:buFont typeface="Arial" panose="020B0604020202020204" pitchFamily="34" charset="0"/>
              <a:buChar char="•"/>
            </a:pPr>
            <a:r>
              <a:rPr lang="en-US" sz="1800" dirty="0"/>
              <a:t>Comma(,)</a:t>
            </a:r>
          </a:p>
          <a:p>
            <a:pPr marL="914400" lvl="0" indent="-285750" algn="just">
              <a:spcAft>
                <a:spcPts val="600"/>
              </a:spcAft>
              <a:buFont typeface="Arial" panose="020B0604020202020204" pitchFamily="34" charset="0"/>
              <a:buChar char="•"/>
            </a:pPr>
            <a:r>
              <a:rPr lang="en-US" sz="1800" dirty="0"/>
              <a:t>Any white space (tab or space)</a:t>
            </a:r>
          </a:p>
          <a:p>
            <a:pPr lvl="0" algn="just">
              <a:spcAft>
                <a:spcPts val="600"/>
              </a:spcAft>
            </a:pPr>
            <a:r>
              <a:rPr lang="en-US" sz="1800" b="1" dirty="0"/>
              <a:t>Keyword / value separator:  </a:t>
            </a:r>
            <a:r>
              <a:rPr lang="en-US" dirty="0"/>
              <a:t>=</a:t>
            </a:r>
            <a:endParaRPr lang="en-US" sz="1800" dirty="0"/>
          </a:p>
          <a:p>
            <a:pPr lvl="0" algn="just">
              <a:spcAft>
                <a:spcPts val="600"/>
              </a:spcAft>
            </a:pPr>
            <a:endParaRPr lang="en-US" sz="1800" b="1" dirty="0"/>
          </a:p>
          <a:p>
            <a:pPr lvl="0" algn="just">
              <a:spcAft>
                <a:spcPts val="600"/>
              </a:spcAft>
            </a:pPr>
            <a:endParaRPr lang="en-US" sz="1800" b="1" dirty="0"/>
          </a:p>
        </p:txBody>
      </p:sp>
    </p:spTree>
    <p:extLst>
      <p:ext uri="{BB962C8B-B14F-4D97-AF65-F5344CB8AC3E}">
        <p14:creationId xmlns:p14="http://schemas.microsoft.com/office/powerpoint/2010/main" val="406664278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90</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247317"/>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Genpf</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Power factor of generator to assume for automatic addition. Default is 1.0.</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h =</a:t>
            </a:r>
          </a:p>
          <a:p>
            <a:pPr lvl="0" algn="just">
              <a:spcAft>
                <a:spcPts val="0"/>
              </a:spcAft>
            </a:pPr>
            <a:r>
              <a:rPr lang="en-US" sz="1800" dirty="0">
                <a:latin typeface="Times New Roman" panose="02020603050405020304" pitchFamily="18" charset="0"/>
                <a:cs typeface="Times New Roman" panose="02020603050405020304" pitchFamily="18" charset="0"/>
              </a:rPr>
              <a:t>Alternate name for time step size (see </a:t>
            </a:r>
            <a:r>
              <a:rPr lang="en-US" sz="1800" dirty="0" err="1">
                <a:latin typeface="Times New Roman" panose="02020603050405020304" pitchFamily="18" charset="0"/>
                <a:cs typeface="Times New Roman" panose="02020603050405020304" pitchFamily="18" charset="0"/>
              </a:rPr>
              <a:t>Stepsize</a:t>
            </a:r>
            <a:r>
              <a:rPr lang="en-US" sz="1800" dirty="0">
                <a:latin typeface="Times New Roman" panose="02020603050405020304" pitchFamily="18" charset="0"/>
                <a:cs typeface="Times New Roman" panose="02020603050405020304" pitchFamily="18" charset="0"/>
              </a:rPr>
              <a: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Harmonics =</a:t>
            </a:r>
          </a:p>
          <a:p>
            <a:pPr lvl="0" algn="just">
              <a:spcAft>
                <a:spcPts val="0"/>
              </a:spcAft>
            </a:pPr>
            <a:r>
              <a:rPr lang="en-US" sz="1800" dirty="0">
                <a:latin typeface="Times New Roman" panose="02020603050405020304" pitchFamily="18" charset="0"/>
                <a:cs typeface="Times New Roman" panose="02020603050405020304" pitchFamily="18" charset="0"/>
              </a:rPr>
              <a:t>{ALL | (list of harmonics) } Default = ALL. Array of harmonics for which to perform a solution in Harmonics mode. If ALL, then solution is performed for all harmonics defined in spectra currently being used. Otherwise, specify a more limited list such as:</a:t>
            </a:r>
          </a:p>
          <a:p>
            <a:pPr lvl="0" algn="just">
              <a:spcAft>
                <a:spcPts val="0"/>
              </a:spcAft>
            </a:pPr>
            <a:r>
              <a:rPr lang="en-US" sz="1800" dirty="0">
                <a:latin typeface="Times New Roman" panose="02020603050405020304" pitchFamily="18" charset="0"/>
                <a:cs typeface="Times New Roman" panose="02020603050405020304" pitchFamily="18" charset="0"/>
              </a:rPr>
              <a:t>Set Harmonics=(1 5 7 11 13)</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a:latin typeface="Times New Roman" panose="02020603050405020304" pitchFamily="18" charset="0"/>
                <a:cs typeface="Times New Roman" panose="02020603050405020304" pitchFamily="18" charset="0"/>
              </a:rPr>
              <a:t>Hour=</a:t>
            </a:r>
          </a:p>
          <a:p>
            <a:pPr lvl="0" algn="just">
              <a:spcAft>
                <a:spcPts val="0"/>
              </a:spcAft>
            </a:pPr>
            <a:r>
              <a:rPr lang="en-US" sz="1800" dirty="0">
                <a:latin typeface="Times New Roman" panose="02020603050405020304" pitchFamily="18" charset="0"/>
                <a:cs typeface="Times New Roman" panose="02020603050405020304" pitchFamily="18" charset="0"/>
              </a:rPr>
              <a:t>sets the hour to be used for the start time of the solution of the active circuit. (See also</a:t>
            </a:r>
          </a:p>
          <a:p>
            <a:pPr lvl="0" algn="just">
              <a:spcAft>
                <a:spcPts val="0"/>
              </a:spcAft>
            </a:pPr>
            <a:r>
              <a:rPr lang="en-US" sz="1800" dirty="0">
                <a:latin typeface="Times New Roman" panose="02020603050405020304" pitchFamily="18" charset="0"/>
                <a:cs typeface="Times New Roman" panose="02020603050405020304" pitchFamily="18" charset="0"/>
              </a:rPr>
              <a:t>Time)</a:t>
            </a:r>
          </a:p>
        </p:txBody>
      </p:sp>
    </p:spTree>
    <p:extLst>
      <p:ext uri="{BB962C8B-B14F-4D97-AF65-F5344CB8AC3E}">
        <p14:creationId xmlns:p14="http://schemas.microsoft.com/office/powerpoint/2010/main" val="305133662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91</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724096"/>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KeepList</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Array of bus names to keep when performing circuit reductions. You can specify a text file holding the names, one to a line, by using the syntax (file=filename) instead of the actual array elements. Command is cumulative (reset </a:t>
            </a:r>
            <a:r>
              <a:rPr lang="en-US" sz="1800" dirty="0" err="1">
                <a:latin typeface="Times New Roman" panose="02020603050405020304" pitchFamily="18" charset="0"/>
                <a:cs typeface="Times New Roman" panose="02020603050405020304" pitchFamily="18" charset="0"/>
              </a:rPr>
              <a:t>keeplist</a:t>
            </a:r>
            <a:r>
              <a:rPr lang="en-US" sz="1800" dirty="0">
                <a:latin typeface="Times New Roman" panose="02020603050405020304" pitchFamily="18" charset="0"/>
                <a:cs typeface="Times New Roman" panose="02020603050405020304" pitchFamily="18" charset="0"/>
              </a:rPr>
              <a:t> first). Reduction algorithm may keep other buses automatically.</a:t>
            </a:r>
          </a:p>
          <a:p>
            <a:pPr marL="914400" lvl="0" algn="just">
              <a:spcAft>
                <a:spcPts val="0"/>
              </a:spcAft>
            </a:pPr>
            <a:r>
              <a:rPr lang="en-US" sz="1400" b="1" dirty="0">
                <a:latin typeface="Courier New" panose="02070309020205020404" pitchFamily="49" charset="0"/>
                <a:cs typeface="Courier New" panose="02070309020205020404" pitchFamily="49" charset="0"/>
              </a:rPr>
              <a:t>Examples:</a:t>
            </a:r>
          </a:p>
          <a:p>
            <a:pPr marL="914400" lvl="0" algn="just">
              <a:spcAft>
                <a:spcPts val="0"/>
              </a:spcAft>
            </a:pPr>
            <a:r>
              <a:rPr lang="en-US" sz="1400" b="1" dirty="0">
                <a:latin typeface="Courier New" panose="02070309020205020404" pitchFamily="49" charset="0"/>
                <a:cs typeface="Courier New" panose="02070309020205020404" pitchFamily="49" charset="0"/>
              </a:rPr>
              <a:t>Reset </a:t>
            </a:r>
            <a:r>
              <a:rPr lang="en-US" sz="1400" b="1" dirty="0" err="1">
                <a:latin typeface="Courier New" panose="02070309020205020404" pitchFamily="49" charset="0"/>
                <a:cs typeface="Courier New" panose="02070309020205020404" pitchFamily="49" charset="0"/>
              </a:rPr>
              <a:t>Keeplist</a:t>
            </a:r>
            <a:r>
              <a:rPr lang="en-US" sz="1400" b="1" dirty="0">
                <a:latin typeface="Courier New" panose="02070309020205020404" pitchFamily="49" charset="0"/>
                <a:cs typeface="Courier New" panose="02070309020205020404" pitchFamily="49" charset="0"/>
              </a:rPr>
              <a:t> (sets all buses to FALSE (no keep))</a:t>
            </a:r>
          </a:p>
          <a:p>
            <a:pPr marL="914400" lvl="0" algn="just">
              <a:spcAft>
                <a:spcPts val="0"/>
              </a:spcAft>
            </a:pPr>
            <a:r>
              <a:rPr lang="en-US" sz="1400" b="1" dirty="0">
                <a:latin typeface="Courier New" panose="02070309020205020404" pitchFamily="49" charset="0"/>
                <a:cs typeface="Courier New" panose="02070309020205020404" pitchFamily="49" charset="0"/>
              </a:rPr>
              <a:t>Set </a:t>
            </a:r>
            <a:r>
              <a:rPr lang="en-US" sz="1400" b="1" dirty="0" err="1">
                <a:latin typeface="Courier New" panose="02070309020205020404" pitchFamily="49" charset="0"/>
                <a:cs typeface="Courier New" panose="02070309020205020404" pitchFamily="49" charset="0"/>
              </a:rPr>
              <a:t>KeepList</a:t>
            </a:r>
            <a:r>
              <a:rPr lang="en-US" sz="1400" b="1" dirty="0">
                <a:latin typeface="Courier New" panose="02070309020205020404" pitchFamily="49" charset="0"/>
                <a:cs typeface="Courier New" panose="02070309020205020404" pitchFamily="49" charset="0"/>
              </a:rPr>
              <a:t>=(bus1, bus2, bus3, ... )</a:t>
            </a:r>
          </a:p>
          <a:p>
            <a:pPr marL="914400" lvl="0" algn="just">
              <a:spcAft>
                <a:spcPts val="0"/>
              </a:spcAft>
            </a:pPr>
            <a:r>
              <a:rPr lang="en-US" sz="1400" b="1" dirty="0">
                <a:latin typeface="Courier New" panose="02070309020205020404" pitchFamily="49" charset="0"/>
                <a:cs typeface="Courier New" panose="02070309020205020404" pitchFamily="49" charset="0"/>
              </a:rPr>
              <a:t>Set </a:t>
            </a:r>
            <a:r>
              <a:rPr lang="en-US" sz="1400" b="1" dirty="0" err="1">
                <a:latin typeface="Courier New" panose="02070309020205020404" pitchFamily="49" charset="0"/>
                <a:cs typeface="Courier New" panose="02070309020205020404" pitchFamily="49" charset="0"/>
              </a:rPr>
              <a:t>KeepList</a:t>
            </a:r>
            <a:r>
              <a:rPr lang="en-US" sz="1400" b="1" dirty="0">
                <a:latin typeface="Courier New" panose="02070309020205020404" pitchFamily="49" charset="0"/>
                <a:cs typeface="Courier New" panose="02070309020205020404" pitchFamily="49" charset="0"/>
              </a:rPr>
              <a:t>=(file=buslist.txt)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LDcurve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name of the </a:t>
            </a:r>
            <a:r>
              <a:rPr lang="en-US" sz="1800" dirty="0" err="1">
                <a:latin typeface="Times New Roman" panose="02020603050405020304" pitchFamily="18" charset="0"/>
                <a:cs typeface="Times New Roman" panose="02020603050405020304" pitchFamily="18" charset="0"/>
              </a:rPr>
              <a:t>Loadshape</a:t>
            </a:r>
            <a:r>
              <a:rPr lang="en-US" sz="1800" dirty="0">
                <a:latin typeface="Times New Roman" panose="02020603050405020304" pitchFamily="18" charset="0"/>
                <a:cs typeface="Times New Roman" panose="02020603050405020304" pitchFamily="18" charset="0"/>
              </a:rPr>
              <a:t> object to use for the global circuit Load‐Duration curve. Used in solution modes LD1 and LD2 (see below). Must be set before executing those modes. Simply define the load‐duration curve as a </a:t>
            </a:r>
            <a:r>
              <a:rPr lang="en-US" sz="1800" dirty="0" err="1">
                <a:latin typeface="Times New Roman" panose="02020603050405020304" pitchFamily="18" charset="0"/>
                <a:cs typeface="Times New Roman" panose="02020603050405020304" pitchFamily="18" charset="0"/>
              </a:rPr>
              <a:t>loadshape</a:t>
            </a:r>
            <a:r>
              <a:rPr lang="en-US" sz="1800" dirty="0">
                <a:latin typeface="Times New Roman" panose="02020603050405020304" pitchFamily="18" charset="0"/>
                <a:cs typeface="Times New Roman" panose="02020603050405020304" pitchFamily="18" charset="0"/>
              </a:rPr>
              <a:t> object. Default = nil.</a:t>
            </a:r>
          </a:p>
        </p:txBody>
      </p:sp>
    </p:spTree>
    <p:extLst>
      <p:ext uri="{BB962C8B-B14F-4D97-AF65-F5344CB8AC3E}">
        <p14:creationId xmlns:p14="http://schemas.microsoft.com/office/powerpoint/2010/main" val="174612879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92</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24315"/>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LoadModel</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{"POWERFLOW" | "ADMITTANCE"} Sets the load model. If POWERFLOW (abbreviated P), loads do not appear in the System Y matrix. For iterative solution types (Mode  Direct) loads (actually all PC Elements) are current injection sources. If ADMITTANCE, all PC elements appear in the System Y matrix and solution mode should be set to Direct (below) because there will be no injection currents.</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LoadMult</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global load multiplier to be applied to all "variable" loads in the circuit for the next</a:t>
            </a:r>
          </a:p>
          <a:p>
            <a:pPr lvl="0" algn="just">
              <a:spcAft>
                <a:spcPts val="0"/>
              </a:spcAft>
            </a:pPr>
            <a:r>
              <a:rPr lang="en-US" sz="1800" dirty="0">
                <a:latin typeface="Times New Roman" panose="02020603050405020304" pitchFamily="18" charset="0"/>
                <a:cs typeface="Times New Roman" panose="02020603050405020304" pitchFamily="18" charset="0"/>
              </a:rPr>
              <a:t>solution. Loads designated as "fixed" are not affected. Note that not all solution modes use this multiplier, but many do, including all snapshot modes. See Mode below. The default </a:t>
            </a:r>
            <a:r>
              <a:rPr lang="en-US" sz="1800" dirty="0" err="1">
                <a:latin typeface="Times New Roman" panose="02020603050405020304" pitchFamily="18" charset="0"/>
                <a:cs typeface="Times New Roman" panose="02020603050405020304" pitchFamily="18" charset="0"/>
              </a:rPr>
              <a:t>LoadMult</a:t>
            </a:r>
            <a:r>
              <a:rPr lang="en-US" sz="1800" dirty="0">
                <a:latin typeface="Times New Roman" panose="02020603050405020304" pitchFamily="18" charset="0"/>
                <a:cs typeface="Times New Roman" panose="02020603050405020304" pitchFamily="18" charset="0"/>
              </a:rPr>
              <a:t> value is 1.0. Remember that it remains at the last value to which it was set. Solution modes such as Monte Carlo and Load‐Duration modes will alter this multiplier. Its value is usually posted on DSS control panels. Loads defined with "status=fixed" are not affected by load multipliers. (The default for loads is "status=variable".)</a:t>
            </a:r>
          </a:p>
        </p:txBody>
      </p:sp>
    </p:spTree>
    <p:extLst>
      <p:ext uri="{BB962C8B-B14F-4D97-AF65-F5344CB8AC3E}">
        <p14:creationId xmlns:p14="http://schemas.microsoft.com/office/powerpoint/2010/main" val="175024814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93</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616648"/>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Log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 FALSE. Significant solution events are added to the Event Log, primarily for debugging.</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LossRegs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Which EnergyMeter register(s) to use for Losses in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 May be one or more registers. if more than one, register values are summed together. Array of integer values &gt; 0. Defaults to 13 (for Zone kWh Losses).</a:t>
            </a:r>
          </a:p>
          <a:p>
            <a:pPr lvl="0" algn="just">
              <a:spcAft>
                <a:spcPts val="0"/>
              </a:spcAft>
            </a:pPr>
            <a:r>
              <a:rPr lang="en-US" sz="1800" dirty="0">
                <a:latin typeface="Times New Roman" panose="02020603050405020304" pitchFamily="18" charset="0"/>
                <a:cs typeface="Times New Roman" panose="02020603050405020304" pitchFamily="18" charset="0"/>
              </a:rPr>
              <a:t>For a list of EnergyMeter register numbers, do the "Show Meters" command after</a:t>
            </a:r>
          </a:p>
          <a:p>
            <a:pPr lvl="0" algn="just">
              <a:spcAft>
                <a:spcPts val="0"/>
              </a:spcAft>
            </a:pPr>
            <a:r>
              <a:rPr lang="en-US" sz="1800" dirty="0">
                <a:latin typeface="Times New Roman" panose="02020603050405020304" pitchFamily="18" charset="0"/>
                <a:cs typeface="Times New Roman" panose="02020603050405020304" pitchFamily="18" charset="0"/>
              </a:rPr>
              <a:t>defining a circuit.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LossWeight</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Weighting factor for Losses in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functions. Defaults to 1.0.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a:t>
            </a:r>
          </a:p>
          <a:p>
            <a:pPr marL="914400" lvl="0" algn="just">
              <a:spcBef>
                <a:spcPts val="600"/>
              </a:spcBef>
              <a:spcAft>
                <a:spcPts val="600"/>
              </a:spcAft>
            </a:pPr>
            <a:r>
              <a:rPr lang="en-US" sz="1400" b="1" dirty="0">
                <a:latin typeface="Courier New" panose="02070309020205020404" pitchFamily="49" charset="0"/>
                <a:cs typeface="Courier New" panose="02070309020205020404" pitchFamily="49" charset="0"/>
              </a:rPr>
              <a:t>Minimizes (</a:t>
            </a:r>
            <a:r>
              <a:rPr lang="en-US" sz="1400" b="1" dirty="0" err="1">
                <a:latin typeface="Courier New" panose="02070309020205020404" pitchFamily="49" charset="0"/>
                <a:cs typeface="Courier New" panose="02070309020205020404" pitchFamily="49" charset="0"/>
              </a:rPr>
              <a:t>Lossweight</a:t>
            </a:r>
            <a:r>
              <a:rPr lang="en-US" sz="1400" b="1" dirty="0">
                <a:latin typeface="Courier New" panose="02070309020205020404" pitchFamily="49" charset="0"/>
                <a:cs typeface="Courier New" panose="02070309020205020404" pitchFamily="49" charset="0"/>
              </a:rPr>
              <a:t> * Losses + </a:t>
            </a:r>
            <a:r>
              <a:rPr lang="en-US" sz="1400" b="1" dirty="0" err="1">
                <a:latin typeface="Courier New" panose="02070309020205020404" pitchFamily="49" charset="0"/>
                <a:cs typeface="Courier New" panose="02070309020205020404" pitchFamily="49" charset="0"/>
              </a:rPr>
              <a:t>UEweight</a:t>
            </a:r>
            <a:r>
              <a:rPr lang="en-US" sz="1400" b="1" dirty="0">
                <a:latin typeface="Courier New" panose="02070309020205020404" pitchFamily="49" charset="0"/>
                <a:cs typeface="Courier New" panose="02070309020205020404" pitchFamily="49" charset="0"/>
              </a:rPr>
              <a:t> * UE).</a:t>
            </a:r>
          </a:p>
          <a:p>
            <a:pPr lvl="0" algn="just">
              <a:spcAft>
                <a:spcPts val="0"/>
              </a:spcAft>
            </a:pPr>
            <a:r>
              <a:rPr lang="en-US" sz="1800" dirty="0">
                <a:latin typeface="Times New Roman" panose="02020603050405020304" pitchFamily="18" charset="0"/>
                <a:cs typeface="Times New Roman" panose="02020603050405020304" pitchFamily="18" charset="0"/>
              </a:rPr>
              <a:t>If you wish to ignore Losses, set to 0. This applies only when there are EnergyMeter</a:t>
            </a:r>
          </a:p>
          <a:p>
            <a:pPr lvl="0" algn="just">
              <a:spcAft>
                <a:spcPts val="0"/>
              </a:spcAft>
            </a:pPr>
            <a:r>
              <a:rPr lang="en-US" sz="1800" dirty="0">
                <a:latin typeface="Times New Roman" panose="02020603050405020304" pitchFamily="18" charset="0"/>
                <a:cs typeface="Times New Roman" panose="02020603050405020304" pitchFamily="18" charset="0"/>
              </a:rPr>
              <a:t>objects. Otherwise, </a:t>
            </a:r>
            <a:r>
              <a:rPr lang="en-US" sz="1800" dirty="0" err="1">
                <a:latin typeface="Times New Roman" panose="02020603050405020304" pitchFamily="18" charset="0"/>
                <a:cs typeface="Times New Roman" panose="02020603050405020304" pitchFamily="18" charset="0"/>
              </a:rPr>
              <a:t>AutoAdd</a:t>
            </a:r>
            <a:r>
              <a:rPr lang="en-US" sz="1800" dirty="0">
                <a:latin typeface="Times New Roman" panose="02020603050405020304" pitchFamily="18" charset="0"/>
                <a:cs typeface="Times New Roman" panose="02020603050405020304" pitchFamily="18" charset="0"/>
              </a:rPr>
              <a:t> mode minimizes total system losses.</a:t>
            </a:r>
          </a:p>
        </p:txBody>
      </p:sp>
    </p:spTree>
    <p:extLst>
      <p:ext uri="{BB962C8B-B14F-4D97-AF65-F5344CB8AC3E}">
        <p14:creationId xmlns:p14="http://schemas.microsoft.com/office/powerpoint/2010/main" val="167725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94</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923330"/>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Markercode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Number code for node marker on circuit plots (these are currently the SDL Components </a:t>
            </a:r>
            <a:r>
              <a:rPr lang="en-US" sz="1800" dirty="0" err="1">
                <a:latin typeface="Times New Roman" panose="02020603050405020304" pitchFamily="18" charset="0"/>
                <a:cs typeface="Times New Roman" panose="02020603050405020304" pitchFamily="18" charset="0"/>
              </a:rPr>
              <a:t>MarkAt</a:t>
            </a:r>
            <a:r>
              <a:rPr lang="en-US" sz="1800" dirty="0">
                <a:latin typeface="Times New Roman" panose="02020603050405020304" pitchFamily="18" charset="0"/>
                <a:cs typeface="Times New Roman" panose="02020603050405020304" pitchFamily="18" charset="0"/>
              </a:rPr>
              <a:t> options with this version). Marker codes are:</a:t>
            </a:r>
          </a:p>
        </p:txBody>
      </p:sp>
      <p:pic>
        <p:nvPicPr>
          <p:cNvPr id="3" name="Picture 2"/>
          <p:cNvPicPr>
            <a:picLocks noChangeAspect="1"/>
          </p:cNvPicPr>
          <p:nvPr/>
        </p:nvPicPr>
        <p:blipFill>
          <a:blip r:embed="rId3"/>
          <a:stretch>
            <a:fillRect/>
          </a:stretch>
        </p:blipFill>
        <p:spPr>
          <a:xfrm>
            <a:off x="2260424" y="2398680"/>
            <a:ext cx="4623151" cy="2060640"/>
          </a:xfrm>
          <a:prstGeom prst="rect">
            <a:avLst/>
          </a:prstGeom>
        </p:spPr>
      </p:pic>
    </p:spTree>
    <p:extLst>
      <p:ext uri="{BB962C8B-B14F-4D97-AF65-F5344CB8AC3E}">
        <p14:creationId xmlns:p14="http://schemas.microsoft.com/office/powerpoint/2010/main" val="220248903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95</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524315"/>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Markswitches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Mark lines that are switches or are isolated with a symbol. See </a:t>
            </a:r>
            <a:r>
              <a:rPr lang="en-US" sz="1800" dirty="0" err="1">
                <a:latin typeface="Times New Roman" panose="02020603050405020304" pitchFamily="18" charset="0"/>
                <a:cs typeface="Times New Roman" panose="02020603050405020304" pitchFamily="18" charset="0"/>
              </a:rPr>
              <a:t>SwitchMarkerCode</a:t>
            </a:r>
            <a:r>
              <a:rPr lang="en-US" sz="1800" dirty="0">
                <a:latin typeface="Times New Roman" panose="02020603050405020304" pitchFamily="18" charset="0"/>
                <a:cs typeface="Times New Roman" panose="02020603050405020304" pitchFamily="18" charset="0"/>
              </a:rPr>
              <a: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MarkCapacitors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Mark Capacitor object locations with a symbol. See </a:t>
            </a:r>
            <a:r>
              <a:rPr lang="en-US" sz="1800" dirty="0" err="1">
                <a:latin typeface="Times New Roman" panose="02020603050405020304" pitchFamily="18" charset="0"/>
                <a:cs typeface="Times New Roman" panose="02020603050405020304" pitchFamily="18" charset="0"/>
              </a:rPr>
              <a:t>CapMarkerCode</a:t>
            </a:r>
            <a:r>
              <a:rPr lang="en-US" sz="1800" dirty="0">
                <a:latin typeface="Times New Roman" panose="02020603050405020304" pitchFamily="18" charset="0"/>
                <a:cs typeface="Times New Roman" panose="02020603050405020304" pitchFamily="18" charset="0"/>
              </a:rPr>
              <a:t>. The first bus coordinate must exist.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MarkPVSystems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Mark </a:t>
            </a:r>
            <a:r>
              <a:rPr lang="en-US" sz="1800" dirty="0" err="1">
                <a:latin typeface="Times New Roman" panose="02020603050405020304" pitchFamily="18" charset="0"/>
                <a:cs typeface="Times New Roman" panose="02020603050405020304" pitchFamily="18" charset="0"/>
              </a:rPr>
              <a:t>PVSystem</a:t>
            </a:r>
            <a:r>
              <a:rPr lang="en-US" sz="1800" dirty="0">
                <a:latin typeface="Times New Roman" panose="02020603050405020304" pitchFamily="18" charset="0"/>
                <a:cs typeface="Times New Roman" panose="02020603050405020304" pitchFamily="18" charset="0"/>
              </a:rPr>
              <a:t> locations with a symbol. See </a:t>
            </a:r>
            <a:r>
              <a:rPr lang="en-US" sz="1800" dirty="0" err="1">
                <a:latin typeface="Times New Roman" panose="02020603050405020304" pitchFamily="18" charset="0"/>
                <a:cs typeface="Times New Roman" panose="02020603050405020304" pitchFamily="18" charset="0"/>
              </a:rPr>
              <a:t>PVMarkerCode</a:t>
            </a:r>
            <a:r>
              <a:rPr lang="en-US" sz="1800" dirty="0">
                <a:latin typeface="Times New Roman" panose="02020603050405020304" pitchFamily="18" charset="0"/>
                <a:cs typeface="Times New Roman" panose="02020603050405020304" pitchFamily="18" charset="0"/>
              </a:rPr>
              <a:t>. The bus coordinate must exist.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MarkRegulators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Mark </a:t>
            </a:r>
            <a:r>
              <a:rPr lang="en-US" sz="1800" dirty="0" err="1">
                <a:latin typeface="Times New Roman" panose="02020603050405020304" pitchFamily="18" charset="0"/>
                <a:cs typeface="Times New Roman" panose="02020603050405020304" pitchFamily="18" charset="0"/>
              </a:rPr>
              <a:t>RegControl</a:t>
            </a:r>
            <a:r>
              <a:rPr lang="en-US" sz="1800" dirty="0">
                <a:latin typeface="Times New Roman" panose="02020603050405020304" pitchFamily="18" charset="0"/>
                <a:cs typeface="Times New Roman" panose="02020603050405020304" pitchFamily="18" charset="0"/>
              </a:rPr>
              <a:t> object locations with a symbol. See </a:t>
            </a:r>
            <a:r>
              <a:rPr lang="en-US" sz="1800" dirty="0" err="1">
                <a:latin typeface="Times New Roman" panose="02020603050405020304" pitchFamily="18" charset="0"/>
                <a:cs typeface="Times New Roman" panose="02020603050405020304" pitchFamily="18" charset="0"/>
              </a:rPr>
              <a:t>RegMarkerCode</a:t>
            </a:r>
            <a:r>
              <a:rPr lang="en-US" sz="1800" dirty="0">
                <a:latin typeface="Times New Roman" panose="02020603050405020304" pitchFamily="18" charset="0"/>
                <a:cs typeface="Times New Roman" panose="02020603050405020304" pitchFamily="18" charset="0"/>
              </a:rPr>
              <a:t>. The bus coordinate for the controlled transformer winding must exist.</a:t>
            </a:r>
          </a:p>
        </p:txBody>
      </p:sp>
    </p:spTree>
    <p:extLst>
      <p:ext uri="{BB962C8B-B14F-4D97-AF65-F5344CB8AC3E}">
        <p14:creationId xmlns:p14="http://schemas.microsoft.com/office/powerpoint/2010/main" val="363466676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96</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err="1">
                <a:latin typeface="Times New Roman" panose="02020603050405020304" pitchFamily="18" charset="0"/>
                <a:cs typeface="Times New Roman" panose="02020603050405020304" pitchFamily="18" charset="0"/>
              </a:rPr>
              <a:t>MarkStorage</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Mark Storage device locations with a symbol. See </a:t>
            </a:r>
            <a:r>
              <a:rPr lang="en-US" sz="1800" dirty="0" err="1">
                <a:latin typeface="Times New Roman" panose="02020603050405020304" pitchFamily="18" charset="0"/>
                <a:cs typeface="Times New Roman" panose="02020603050405020304" pitchFamily="18" charset="0"/>
              </a:rPr>
              <a:t>StoreMarkerCode</a:t>
            </a:r>
            <a:r>
              <a:rPr lang="en-US" sz="1800" dirty="0">
                <a:latin typeface="Times New Roman" panose="02020603050405020304" pitchFamily="18" charset="0"/>
                <a:cs typeface="Times New Roman" panose="02020603050405020304" pitchFamily="18" charset="0"/>
              </a:rPr>
              <a:t>. The bus coordinate must exist.</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Marktransformers</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{YES/TRUE | NO/FALSE} Default is NO. Mark transformer locations with a symbol. See </a:t>
            </a:r>
            <a:r>
              <a:rPr lang="en-US" sz="1800" dirty="0" err="1">
                <a:latin typeface="Times New Roman" panose="02020603050405020304" pitchFamily="18" charset="0"/>
                <a:cs typeface="Times New Roman" panose="02020603050405020304" pitchFamily="18" charset="0"/>
              </a:rPr>
              <a:t>TransMarkerCode</a:t>
            </a:r>
            <a:r>
              <a:rPr lang="en-US" sz="1800" dirty="0">
                <a:latin typeface="Times New Roman" panose="02020603050405020304" pitchFamily="18" charset="0"/>
                <a:cs typeface="Times New Roman" panose="02020603050405020304" pitchFamily="18" charset="0"/>
              </a:rPr>
              <a:t>. The coordinate of one of the buses for winding 1 or 2 must be defined for the symbol to show.</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Maxcontroliter</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Max control iterations per solution. Default is 10.</a:t>
            </a:r>
          </a:p>
          <a:p>
            <a:pPr lvl="0" algn="just">
              <a:spcAft>
                <a:spcPts val="0"/>
              </a:spcAft>
            </a:pPr>
            <a:endParaRPr lang="en-US" sz="1800" dirty="0">
              <a:latin typeface="Times New Roman" panose="02020603050405020304" pitchFamily="18" charset="0"/>
              <a:cs typeface="Times New Roman" panose="02020603050405020304" pitchFamily="18" charset="0"/>
            </a:endParaRPr>
          </a:p>
          <a:p>
            <a:pPr lvl="0" algn="just">
              <a:spcAft>
                <a:spcPts val="0"/>
              </a:spcAft>
            </a:pPr>
            <a:r>
              <a:rPr lang="en-US" sz="1800" b="1" i="1" dirty="0" err="1">
                <a:latin typeface="Times New Roman" panose="02020603050405020304" pitchFamily="18" charset="0"/>
                <a:cs typeface="Times New Roman" panose="02020603050405020304" pitchFamily="18" charset="0"/>
              </a:rPr>
              <a:t>Maxiter</a:t>
            </a:r>
            <a:r>
              <a:rPr lang="en-US" sz="1800" b="1" i="1" dirty="0">
                <a:latin typeface="Times New Roman" panose="02020603050405020304" pitchFamily="18" charset="0"/>
                <a:cs typeface="Times New Roman" panose="02020603050405020304" pitchFamily="18" charset="0"/>
              </a:rPr>
              <a:t> =</a:t>
            </a:r>
          </a:p>
          <a:p>
            <a:pPr lvl="0" algn="just">
              <a:spcAft>
                <a:spcPts val="0"/>
              </a:spcAft>
            </a:pPr>
            <a:r>
              <a:rPr lang="en-US" sz="1800" dirty="0">
                <a:latin typeface="Times New Roman" panose="02020603050405020304" pitchFamily="18" charset="0"/>
                <a:cs typeface="Times New Roman" panose="02020603050405020304" pitchFamily="18" charset="0"/>
              </a:rPr>
              <a:t>Sets the maximum allowable iterations for power flow solutions. Default is 15.</a:t>
            </a:r>
          </a:p>
        </p:txBody>
      </p:sp>
    </p:spTree>
    <p:extLst>
      <p:ext uri="{BB962C8B-B14F-4D97-AF65-F5344CB8AC3E}">
        <p14:creationId xmlns:p14="http://schemas.microsoft.com/office/powerpoint/2010/main" val="18191020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97</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693319"/>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a:t>
            </a:r>
          </a:p>
          <a:p>
            <a:pPr lvl="0" algn="just">
              <a:spcAft>
                <a:spcPts val="0"/>
              </a:spcAft>
            </a:pPr>
            <a:r>
              <a:rPr lang="en-US" sz="1800" dirty="0">
                <a:latin typeface="Times New Roman" panose="02020603050405020304" pitchFamily="18" charset="0"/>
                <a:cs typeface="Times New Roman" panose="02020603050405020304" pitchFamily="18" charset="0"/>
              </a:rPr>
              <a:t>Specify the solution mode for the active circuit. Mode can be one of (unique abbreviation will suffice, as with nearly all DSS commands):</a:t>
            </a:r>
          </a:p>
          <a:p>
            <a:pPr lvl="0" algn="just">
              <a:spcAft>
                <a:spcPts val="0"/>
              </a:spcAft>
            </a:pPr>
            <a:r>
              <a:rPr lang="en-US" sz="1800" b="1" i="1" dirty="0">
                <a:latin typeface="Times New Roman" panose="02020603050405020304" pitchFamily="18" charset="0"/>
                <a:cs typeface="Times New Roman" panose="02020603050405020304" pitchFamily="18" charset="0"/>
              </a:rPr>
              <a:t>Mode=Snap:</a:t>
            </a:r>
          </a:p>
          <a:p>
            <a:pPr lvl="0" algn="just">
              <a:spcAft>
                <a:spcPts val="0"/>
              </a:spcAft>
            </a:pPr>
            <a:r>
              <a:rPr lang="en-US" sz="1800" dirty="0">
                <a:latin typeface="Times New Roman" panose="02020603050405020304" pitchFamily="18" charset="0"/>
                <a:cs typeface="Times New Roman" panose="02020603050405020304" pitchFamily="18" charset="0"/>
              </a:rPr>
              <a:t>Solve a single snapshot power flow for the present conditions. Loads are modified only by the global load multiplier (</a:t>
            </a:r>
            <a:r>
              <a:rPr lang="en-US" sz="1800" dirty="0" err="1">
                <a:latin typeface="Times New Roman" panose="02020603050405020304" pitchFamily="18" charset="0"/>
                <a:cs typeface="Times New Roman" panose="02020603050405020304" pitchFamily="18" charset="0"/>
              </a:rPr>
              <a:t>LoadMult</a:t>
            </a:r>
            <a:r>
              <a:rPr lang="en-US" sz="1800" dirty="0">
                <a:latin typeface="Times New Roman" panose="02020603050405020304" pitchFamily="18" charset="0"/>
                <a:cs typeface="Times New Roman" panose="02020603050405020304" pitchFamily="18" charset="0"/>
              </a:rPr>
              <a:t>) and the growth factor for the present year (Year).</a:t>
            </a:r>
          </a:p>
          <a:p>
            <a:pPr lvl="0" algn="just">
              <a:spcAft>
                <a:spcPts val="0"/>
              </a:spcAft>
            </a:pPr>
            <a:r>
              <a:rPr lang="en-US" sz="1800" b="1" i="1" dirty="0">
                <a:latin typeface="Times New Roman" panose="02020603050405020304" pitchFamily="18" charset="0"/>
                <a:cs typeface="Times New Roman" panose="02020603050405020304" pitchFamily="18" charset="0"/>
              </a:rPr>
              <a:t>Mode=Daily:</a:t>
            </a:r>
          </a:p>
          <a:p>
            <a:pPr lvl="0" algn="just">
              <a:spcAft>
                <a:spcPts val="0"/>
              </a:spcAft>
            </a:pPr>
            <a:r>
              <a:rPr lang="en-US" sz="1800" dirty="0">
                <a:latin typeface="Times New Roman" panose="02020603050405020304" pitchFamily="18" charset="0"/>
                <a:cs typeface="Times New Roman" panose="02020603050405020304" pitchFamily="18" charset="0"/>
              </a:rPr>
              <a:t>Do a series of solutions following the daily load curves. The </a:t>
            </a:r>
            <a:r>
              <a:rPr lang="en-US" sz="1800" dirty="0" err="1">
                <a:latin typeface="Times New Roman" panose="02020603050405020304" pitchFamily="18" charset="0"/>
                <a:cs typeface="Times New Roman" panose="02020603050405020304" pitchFamily="18" charset="0"/>
              </a:rPr>
              <a:t>Stepsize</a:t>
            </a:r>
            <a:r>
              <a:rPr lang="en-US" sz="1800" dirty="0">
                <a:latin typeface="Times New Roman" panose="02020603050405020304" pitchFamily="18" charset="0"/>
                <a:cs typeface="Times New Roman" panose="02020603050405020304" pitchFamily="18" charset="0"/>
              </a:rPr>
              <a:t> defaults to 3600</a:t>
            </a:r>
          </a:p>
          <a:p>
            <a:pPr lvl="0" algn="just">
              <a:spcAft>
                <a:spcPts val="0"/>
              </a:spcAft>
            </a:pPr>
            <a:r>
              <a:rPr lang="en-US" sz="1800" dirty="0">
                <a:latin typeface="Times New Roman" panose="02020603050405020304" pitchFamily="18" charset="0"/>
                <a:cs typeface="Times New Roman" panose="02020603050405020304" pitchFamily="18" charset="0"/>
              </a:rPr>
              <a:t>sec (1 </a:t>
            </a:r>
            <a:r>
              <a:rPr lang="en-US" sz="1800" dirty="0" err="1">
                <a:latin typeface="Times New Roman" panose="02020603050405020304" pitchFamily="18" charset="0"/>
                <a:cs typeface="Times New Roman" panose="02020603050405020304" pitchFamily="18" charset="0"/>
              </a:rPr>
              <a:t>hr</a:t>
            </a:r>
            <a:r>
              <a:rPr lang="en-US" sz="1800" dirty="0">
                <a:latin typeface="Times New Roman" panose="02020603050405020304" pitchFamily="18" charset="0"/>
                <a:cs typeface="Times New Roman" panose="02020603050405020304" pitchFamily="18" charset="0"/>
              </a:rPr>
              <a:t>). Set the starting hour and the number of solutions (e.g., 24) you wish to execute. Monitors are reset at the beginning of the solution. The peak of the daily load</a:t>
            </a:r>
          </a:p>
          <a:p>
            <a:pPr lvl="0" algn="just">
              <a:spcAft>
                <a:spcPts val="0"/>
              </a:spcAft>
            </a:pPr>
            <a:r>
              <a:rPr lang="en-US" sz="1800" dirty="0">
                <a:latin typeface="Times New Roman" panose="02020603050405020304" pitchFamily="18" charset="0"/>
                <a:cs typeface="Times New Roman" panose="02020603050405020304" pitchFamily="18" charset="0"/>
              </a:rPr>
              <a:t>curve is determined by the global load multiplier (</a:t>
            </a:r>
            <a:r>
              <a:rPr lang="en-US" sz="1800" dirty="0" err="1">
                <a:latin typeface="Times New Roman" panose="02020603050405020304" pitchFamily="18" charset="0"/>
                <a:cs typeface="Times New Roman" panose="02020603050405020304" pitchFamily="18" charset="0"/>
              </a:rPr>
              <a:t>LoadMult</a:t>
            </a:r>
            <a:r>
              <a:rPr lang="en-US" sz="1800" dirty="0">
                <a:latin typeface="Times New Roman" panose="02020603050405020304" pitchFamily="18" charset="0"/>
                <a:cs typeface="Times New Roman" panose="02020603050405020304" pitchFamily="18" charset="0"/>
              </a:rPr>
              <a:t>) and the growth factor for the present year (Year).</a:t>
            </a:r>
          </a:p>
        </p:txBody>
      </p:sp>
    </p:spTree>
    <p:extLst>
      <p:ext uri="{BB962C8B-B14F-4D97-AF65-F5344CB8AC3E}">
        <p14:creationId xmlns:p14="http://schemas.microsoft.com/office/powerpoint/2010/main" val="265460593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98</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3970318"/>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Mode=Direct:</a:t>
            </a:r>
          </a:p>
          <a:p>
            <a:pPr lvl="0" algn="just">
              <a:spcAft>
                <a:spcPts val="0"/>
              </a:spcAft>
            </a:pPr>
            <a:r>
              <a:rPr lang="en-US" sz="1800" dirty="0">
                <a:latin typeface="Times New Roman" panose="02020603050405020304" pitchFamily="18" charset="0"/>
                <a:cs typeface="Times New Roman" panose="02020603050405020304" pitchFamily="18" charset="0"/>
              </a:rPr>
              <a:t>Solve a single snapshot solution using an admittance model of all loads. This is </a:t>
            </a:r>
            <a:r>
              <a:rPr lang="en-US" sz="1800" dirty="0" err="1">
                <a:latin typeface="Times New Roman" panose="02020603050405020304" pitchFamily="18" charset="0"/>
                <a:cs typeface="Times New Roman" panose="02020603050405020304" pitchFamily="18" charset="0"/>
              </a:rPr>
              <a:t>noniterative</a:t>
            </a:r>
            <a:r>
              <a:rPr lang="en-US" sz="1800" dirty="0">
                <a:latin typeface="Times New Roman" panose="02020603050405020304" pitchFamily="18" charset="0"/>
                <a:cs typeface="Times New Roman" panose="02020603050405020304" pitchFamily="18" charset="0"/>
              </a:rPr>
              <a:t>; just a direct solution using the currently specified voltage and current sources.</a:t>
            </a:r>
          </a:p>
          <a:p>
            <a:pPr lvl="0" algn="just">
              <a:spcAft>
                <a:spcPts val="0"/>
              </a:spcAft>
            </a:pPr>
            <a:r>
              <a:rPr lang="en-US" sz="1800" b="1" i="1" dirty="0">
                <a:latin typeface="Times New Roman" panose="02020603050405020304" pitchFamily="18" charset="0"/>
                <a:cs typeface="Times New Roman" panose="02020603050405020304" pitchFamily="18" charset="0"/>
              </a:rPr>
              <a:t>Mode=</a:t>
            </a:r>
            <a:r>
              <a:rPr lang="en-US" sz="1800" b="1" i="1" dirty="0" err="1">
                <a:latin typeface="Times New Roman" panose="02020603050405020304" pitchFamily="18" charset="0"/>
                <a:cs typeface="Times New Roman" panose="02020603050405020304" pitchFamily="18" charset="0"/>
              </a:rPr>
              <a:t>Dutycycle</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Follow the duty cycle curves with the time increment specified. Perform the solution for the number of times specified by the Number parameter (see below).</a:t>
            </a:r>
          </a:p>
          <a:p>
            <a:pPr lvl="0" algn="just">
              <a:spcAft>
                <a:spcPts val="0"/>
              </a:spcAft>
            </a:pPr>
            <a:r>
              <a:rPr lang="en-US" sz="1800" b="1" i="1" dirty="0">
                <a:latin typeface="Times New Roman" panose="02020603050405020304" pitchFamily="18" charset="0"/>
                <a:cs typeface="Times New Roman" panose="02020603050405020304" pitchFamily="18" charset="0"/>
              </a:rPr>
              <a:t>Mode=Dynamics:</a:t>
            </a:r>
          </a:p>
          <a:p>
            <a:pPr lvl="0" algn="just">
              <a:spcAft>
                <a:spcPts val="0"/>
              </a:spcAft>
            </a:pPr>
            <a:r>
              <a:rPr lang="en-US" sz="1800" dirty="0">
                <a:latin typeface="Times New Roman" panose="02020603050405020304" pitchFamily="18" charset="0"/>
                <a:cs typeface="Times New Roman" panose="02020603050405020304" pitchFamily="18" charset="0"/>
              </a:rPr>
              <a:t>Sets the solution mode for a dynamics solution. Must be preceded by a successful power flow solution so that the machines can be initialized. Changes to a default time</a:t>
            </a:r>
          </a:p>
          <a:p>
            <a:pPr lvl="0" algn="just">
              <a:spcAft>
                <a:spcPts val="0"/>
              </a:spcAft>
            </a:pPr>
            <a:r>
              <a:rPr lang="en-US" sz="1800" dirty="0">
                <a:latin typeface="Times New Roman" panose="02020603050405020304" pitchFamily="18" charset="0"/>
                <a:cs typeface="Times New Roman" panose="02020603050405020304" pitchFamily="18" charset="0"/>
              </a:rPr>
              <a:t>step of 0.001s and </a:t>
            </a:r>
            <a:r>
              <a:rPr lang="en-US" sz="1800" dirty="0" err="1">
                <a:latin typeface="Times New Roman" panose="02020603050405020304" pitchFamily="18" charset="0"/>
                <a:cs typeface="Times New Roman" panose="02020603050405020304" pitchFamily="18" charset="0"/>
              </a:rPr>
              <a:t>ControlMode</a:t>
            </a:r>
            <a:r>
              <a:rPr lang="en-US" sz="1800" dirty="0">
                <a:latin typeface="Times New Roman" panose="02020603050405020304" pitchFamily="18" charset="0"/>
                <a:cs typeface="Times New Roman" panose="02020603050405020304" pitchFamily="18" charset="0"/>
              </a:rPr>
              <a:t> = TIME. Generator models are changed to a voltage</a:t>
            </a:r>
          </a:p>
          <a:p>
            <a:pPr lvl="0" algn="just">
              <a:spcAft>
                <a:spcPts val="0"/>
              </a:spcAft>
            </a:pPr>
            <a:r>
              <a:rPr lang="en-US" sz="1800" dirty="0">
                <a:latin typeface="Times New Roman" panose="02020603050405020304" pitchFamily="18" charset="0"/>
                <a:cs typeface="Times New Roman" panose="02020603050405020304" pitchFamily="18" charset="0"/>
              </a:rPr>
              <a:t>source behind the value specified for transient reactance for each generator and initialized to give approximately the same power flow as the existing solution. Be sure to set the number of time steps to solve each time the Solve command is given.</a:t>
            </a:r>
          </a:p>
        </p:txBody>
      </p:sp>
    </p:spTree>
    <p:extLst>
      <p:ext uri="{BB962C8B-B14F-4D97-AF65-F5344CB8AC3E}">
        <p14:creationId xmlns:p14="http://schemas.microsoft.com/office/powerpoint/2010/main" val="34879909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772400" cy="1143000"/>
          </a:xfrm>
        </p:spPr>
        <p:txBody>
          <a:bodyPr/>
          <a:lstStyle/>
          <a:p>
            <a:r>
              <a:rPr lang="en-US" sz="4000" dirty="0" err="1">
                <a:latin typeface="Times New Roman" panose="02020603050405020304" pitchFamily="18" charset="0"/>
                <a:cs typeface="Times New Roman" panose="02020603050405020304" pitchFamily="18" charset="0"/>
              </a:rPr>
              <a:t>Dss</a:t>
            </a:r>
            <a:r>
              <a:rPr lang="en-US" sz="4000" dirty="0">
                <a:latin typeface="Times New Roman" panose="02020603050405020304" pitchFamily="18" charset="0"/>
                <a:cs typeface="Times New Roman" panose="02020603050405020304" pitchFamily="18" charset="0"/>
              </a:rPr>
              <a:t> command reference</a:t>
            </a:r>
            <a:br>
              <a:rPr lang="en-US" sz="40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Option reference</a:t>
            </a:r>
          </a:p>
        </p:txBody>
      </p:sp>
      <p:sp>
        <p:nvSpPr>
          <p:cNvPr id="4" name="Slide Number Placeholder 3"/>
          <p:cNvSpPr>
            <a:spLocks noGrp="1"/>
          </p:cNvSpPr>
          <p:nvPr>
            <p:ph type="sldNum" sz="quarter" idx="4"/>
          </p:nvPr>
        </p:nvSpPr>
        <p:spPr/>
        <p:txBody>
          <a:bodyPr/>
          <a:lstStyle/>
          <a:p>
            <a:fld id="{179A9A4E-4C82-4D44-9372-C31BB3818094}" type="slidenum">
              <a:rPr lang="en-US" smtClean="0"/>
              <a:pPr/>
              <a:t>99</a:t>
            </a:fld>
            <a:endParaRPr lang="en-US" dirty="0"/>
          </a:p>
        </p:txBody>
      </p:sp>
      <p:sp>
        <p:nvSpPr>
          <p:cNvPr id="5" name="Text Placeholder 4"/>
          <p:cNvSpPr>
            <a:spLocks noGrp="1"/>
          </p:cNvSpPr>
          <p:nvPr>
            <p:ph type="body" sz="quarter" idx="10"/>
          </p:nvPr>
        </p:nvSpPr>
        <p:spPr/>
        <p:txBody>
          <a:bodyPr/>
          <a:lstStyle/>
          <a:p>
            <a:r>
              <a:rPr lang="en-US" dirty="0" err="1"/>
              <a:t>ECpE</a:t>
            </a:r>
            <a:r>
              <a:rPr lang="en-US" dirty="0"/>
              <a:t> Department</a:t>
            </a:r>
          </a:p>
          <a:p>
            <a:endParaRPr lang="en-US" dirty="0"/>
          </a:p>
        </p:txBody>
      </p:sp>
      <p:sp>
        <p:nvSpPr>
          <p:cNvPr id="8" name="TextBox 7"/>
          <p:cNvSpPr txBox="1"/>
          <p:nvPr/>
        </p:nvSpPr>
        <p:spPr>
          <a:xfrm>
            <a:off x="533400" y="1371600"/>
            <a:ext cx="8077200" cy="4801314"/>
          </a:xfrm>
          <a:prstGeom prst="rect">
            <a:avLst/>
          </a:prstGeom>
          <a:noFill/>
        </p:spPr>
        <p:txBody>
          <a:bodyPr wrap="square" rtlCol="0">
            <a:spAutoFit/>
          </a:bodyPr>
          <a:lstStyle/>
          <a:p>
            <a:pPr lvl="0" algn="just">
              <a:spcAft>
                <a:spcPts val="0"/>
              </a:spcAft>
            </a:pPr>
            <a:r>
              <a:rPr lang="en-US" sz="1800" b="1" i="1" dirty="0">
                <a:latin typeface="Times New Roman" panose="02020603050405020304" pitchFamily="18" charset="0"/>
                <a:cs typeface="Times New Roman" panose="02020603050405020304" pitchFamily="18" charset="0"/>
              </a:rPr>
              <a:t>Mode=</a:t>
            </a:r>
            <a:r>
              <a:rPr lang="en-US" sz="1800" b="1" i="1" dirty="0" err="1">
                <a:latin typeface="Times New Roman" panose="02020603050405020304" pitchFamily="18" charset="0"/>
                <a:cs typeface="Times New Roman" panose="02020603050405020304" pitchFamily="18" charset="0"/>
              </a:rPr>
              <a:t>FaultStudy</a:t>
            </a:r>
            <a:r>
              <a:rPr lang="en-US" sz="1800" b="1" i="1" dirty="0">
                <a:latin typeface="Times New Roman" panose="02020603050405020304" pitchFamily="18" charset="0"/>
                <a:cs typeface="Times New Roman" panose="02020603050405020304" pitchFamily="18" charset="0"/>
              </a:rPr>
              <a:t>:</a:t>
            </a:r>
          </a:p>
          <a:p>
            <a:pPr lvl="0" algn="just">
              <a:spcAft>
                <a:spcPts val="0"/>
              </a:spcAft>
            </a:pPr>
            <a:r>
              <a:rPr lang="en-US" sz="1800" dirty="0">
                <a:latin typeface="Times New Roman" panose="02020603050405020304" pitchFamily="18" charset="0"/>
                <a:cs typeface="Times New Roman" panose="02020603050405020304" pitchFamily="18" charset="0"/>
              </a:rPr>
              <a:t>Do a full fault study solution, determining the </a:t>
            </a:r>
            <a:r>
              <a:rPr lang="en-US" sz="1800" dirty="0" err="1">
                <a:latin typeface="Times New Roman" panose="02020603050405020304" pitchFamily="18" charset="0"/>
                <a:cs typeface="Times New Roman" panose="02020603050405020304" pitchFamily="18" charset="0"/>
              </a:rPr>
              <a:t>Thevenin</a:t>
            </a:r>
            <a:r>
              <a:rPr lang="en-US" sz="1800" dirty="0">
                <a:latin typeface="Times New Roman" panose="02020603050405020304" pitchFamily="18" charset="0"/>
                <a:cs typeface="Times New Roman" panose="02020603050405020304" pitchFamily="18" charset="0"/>
              </a:rPr>
              <a:t> equivalents for each bus in the active circuit. Prepares all the data required to produce fault study report under the</a:t>
            </a:r>
          </a:p>
          <a:p>
            <a:pPr lvl="0" algn="just">
              <a:spcAft>
                <a:spcPts val="0"/>
              </a:spcAft>
            </a:pPr>
            <a:r>
              <a:rPr lang="en-US" sz="1800" dirty="0">
                <a:latin typeface="Times New Roman" panose="02020603050405020304" pitchFamily="18" charset="0"/>
                <a:cs typeface="Times New Roman" panose="02020603050405020304" pitchFamily="18" charset="0"/>
              </a:rPr>
              <a:t>Show Fault command.</a:t>
            </a:r>
          </a:p>
          <a:p>
            <a:pPr lvl="0" algn="just">
              <a:spcAft>
                <a:spcPts val="0"/>
              </a:spcAft>
            </a:pPr>
            <a:r>
              <a:rPr lang="en-US" sz="1800" b="1" i="1" dirty="0">
                <a:latin typeface="Times New Roman" panose="02020603050405020304" pitchFamily="18" charset="0"/>
                <a:cs typeface="Times New Roman" panose="02020603050405020304" pitchFamily="18" charset="0"/>
              </a:rPr>
              <a:t>Mode=Harmonics:</a:t>
            </a:r>
          </a:p>
          <a:p>
            <a:pPr lvl="0" algn="just">
              <a:spcAft>
                <a:spcPts val="0"/>
              </a:spcAft>
            </a:pPr>
            <a:r>
              <a:rPr lang="en-US" sz="1800" dirty="0">
                <a:latin typeface="Times New Roman" panose="02020603050405020304" pitchFamily="18" charset="0"/>
                <a:cs typeface="Times New Roman" panose="02020603050405020304" pitchFamily="18" charset="0"/>
              </a:rPr>
              <a:t>Sets the solution mode for a Harmonics solution. Must be preceded by a successful power flow solution so that the machines and harmonics sources can be initialized. Loads are converted to harmonic current sources and initialized based on the power flow solution according to the Spectrum object associated with each Load. Generators</a:t>
            </a:r>
          </a:p>
          <a:p>
            <a:pPr lvl="0" algn="just">
              <a:spcAft>
                <a:spcPts val="0"/>
              </a:spcAft>
            </a:pPr>
            <a:r>
              <a:rPr lang="en-US" sz="1800" dirty="0">
                <a:latin typeface="Times New Roman" panose="02020603050405020304" pitchFamily="18" charset="0"/>
                <a:cs typeface="Times New Roman" panose="02020603050405020304" pitchFamily="18" charset="0"/>
              </a:rPr>
              <a:t>are converted to a voltage source behind </a:t>
            </a:r>
            <a:r>
              <a:rPr lang="en-US" sz="1800" dirty="0" err="1">
                <a:latin typeface="Times New Roman" panose="02020603050405020304" pitchFamily="18" charset="0"/>
                <a:cs typeface="Times New Roman" panose="02020603050405020304" pitchFamily="18" charset="0"/>
              </a:rPr>
              <a:t>subtransient</a:t>
            </a:r>
            <a:r>
              <a:rPr lang="en-US" sz="1800" dirty="0">
                <a:latin typeface="Times New Roman" panose="02020603050405020304" pitchFamily="18" charset="0"/>
                <a:cs typeface="Times New Roman" panose="02020603050405020304" pitchFamily="18" charset="0"/>
              </a:rPr>
              <a:t> reactance with the voltage spectrum specified for each generator. A Direct solution is performed for each harmonic frequency (more precisely, non‐power frequency). The system Y matrix is built for each frequency and solved with the defined injections from all harmonic sources. A solution is performed for each frequency found to be defined in all the spectra being used in the circuit. Note that to perform a frequency scan of a network, you would define a Spectrum object with a small frequency increment and assign it to either an </a:t>
            </a:r>
            <a:r>
              <a:rPr lang="en-US" sz="1800" dirty="0" err="1">
                <a:latin typeface="Times New Roman" panose="02020603050405020304" pitchFamily="18" charset="0"/>
                <a:cs typeface="Times New Roman" panose="02020603050405020304" pitchFamily="18" charset="0"/>
              </a:rPr>
              <a:t>Isource</a:t>
            </a:r>
            <a:r>
              <a:rPr lang="en-US" sz="1800" dirty="0">
                <a:latin typeface="Times New Roman" panose="02020603050405020304" pitchFamily="18" charset="0"/>
                <a:cs typeface="Times New Roman" panose="02020603050405020304" pitchFamily="18" charset="0"/>
              </a:rPr>
              <a:t> or </a:t>
            </a:r>
            <a:r>
              <a:rPr lang="en-US" sz="1800" dirty="0" err="1">
                <a:latin typeface="Times New Roman" panose="02020603050405020304" pitchFamily="18" charset="0"/>
                <a:cs typeface="Times New Roman" panose="02020603050405020304" pitchFamily="18" charset="0"/>
              </a:rPr>
              <a:t>Vsource</a:t>
            </a:r>
            <a:r>
              <a:rPr lang="en-US" sz="1800" dirty="0">
                <a:latin typeface="Times New Roman" panose="02020603050405020304" pitchFamily="18" charset="0"/>
                <a:cs typeface="Times New Roman" panose="02020603050405020304" pitchFamily="18" charset="0"/>
              </a:rPr>
              <a:t> object, as appropriate.</a:t>
            </a:r>
          </a:p>
        </p:txBody>
      </p:sp>
    </p:spTree>
    <p:extLst>
      <p:ext uri="{BB962C8B-B14F-4D97-AF65-F5344CB8AC3E}">
        <p14:creationId xmlns:p14="http://schemas.microsoft.com/office/powerpoint/2010/main" val="3700264289"/>
      </p:ext>
    </p:extLst>
  </p:cSld>
  <p:clrMapOvr>
    <a:masterClrMapping/>
  </p:clrMapOvr>
</p:sld>
</file>

<file path=ppt/theme/theme1.xml><?xml version="1.0" encoding="utf-8"?>
<a:theme xmlns:a="http://schemas.openxmlformats.org/drawingml/2006/main" name="PowerPoint">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Univers 67 CondensedBold"/>
        <a:ea typeface=""/>
        <a:cs typeface=""/>
      </a:majorFont>
      <a:minorFont>
        <a:latin typeface="Univers 67 Condensed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PowerPoint.pot</Template>
  <TotalTime>2250</TotalTime>
  <Words>16381</Words>
  <Application>Microsoft Office PowerPoint</Application>
  <PresentationFormat>On-screen Show (4:3)</PresentationFormat>
  <Paragraphs>1391</Paragraphs>
  <Slides>117</Slides>
  <Notes>116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117</vt:i4>
      </vt:variant>
    </vt:vector>
  </HeadingPairs>
  <TitlesOfParts>
    <vt:vector size="126" baseType="lpstr">
      <vt:lpstr>Times</vt:lpstr>
      <vt:lpstr>Univers 65</vt:lpstr>
      <vt:lpstr>Univers 67 CondensedBold</vt:lpstr>
      <vt:lpstr>Arial</vt:lpstr>
      <vt:lpstr>Calibri</vt:lpstr>
      <vt:lpstr>Courier New</vt:lpstr>
      <vt:lpstr>Times New Roman</vt:lpstr>
      <vt:lpstr>Wingdings</vt:lpstr>
      <vt:lpstr>PowerPoint</vt:lpstr>
      <vt:lpstr>OpenDSS - DSS Command</vt:lpstr>
      <vt:lpstr>Contents</vt:lpstr>
      <vt:lpstr>Dss command language syntax </vt:lpstr>
      <vt:lpstr>Dss command language syntax -- Command syntax</vt:lpstr>
      <vt:lpstr>Dss command language syntax -- Parameters</vt:lpstr>
      <vt:lpstr>Dss command language syntax -- Parameters</vt:lpstr>
      <vt:lpstr>Dss command language syntax -- Parameters</vt:lpstr>
      <vt:lpstr>Dss command language syntax -- Properties</vt:lpstr>
      <vt:lpstr>Dss command language syntax -- Delimiters and other special characters</vt:lpstr>
      <vt:lpstr>Dss command language syntax -- Delimiters and other special characters</vt:lpstr>
      <vt:lpstr>Dss command language syntax -- Array properties [and quote pairs]</vt:lpstr>
      <vt:lpstr>Dss command language syntax -- Array properties [and quote pairs]</vt:lpstr>
      <vt:lpstr>Dss command language syntax -- Array properties [and quote pairs]</vt:lpstr>
      <vt:lpstr>Dss command language syntax -- Array properties [and quote pairs]</vt:lpstr>
      <vt:lpstr>Dss command language syntax -- Matrix properties</vt:lpstr>
      <vt:lpstr>Dss command language syntax -- String length</vt:lpstr>
      <vt:lpstr>Dss command language syntax -- String length</vt:lpstr>
      <vt:lpstr>Dss command language syntax -- Default values</vt:lpstr>
      <vt:lpstr>Dss command language syntax -- Default values</vt:lpstr>
      <vt:lpstr>Dss command language syntax -- In-line math</vt:lpstr>
      <vt:lpstr>Dss command language syntax -- In-line math</vt:lpstr>
      <vt:lpstr>Dss command language syntax -- In-line math</vt:lpstr>
      <vt:lpstr>Dss command language syntax -- In-line math</vt:lpstr>
      <vt:lpstr>Dss command language syntax -- In-line math</vt:lpstr>
      <vt:lpstr>Contents</vt:lpstr>
      <vt:lpstr>Dss command reference </vt:lpstr>
      <vt:lpstr>Dss command reference -- Specifying objects</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Command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Dss command reference -- Option reference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Jill Thomasson</dc:creator>
  <cp:lastModifiedBy>Li, Yunyi [E CPE]</cp:lastModifiedBy>
  <cp:revision>162</cp:revision>
  <dcterms:created xsi:type="dcterms:W3CDTF">2016-12-19T18:40:45Z</dcterms:created>
  <dcterms:modified xsi:type="dcterms:W3CDTF">2025-09-15T20:14:33Z</dcterms:modified>
</cp:coreProperties>
</file>